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58" r:id="rId35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0CA17-770B-4B44-90C0-955A72DC8809}" type="datetimeFigureOut">
              <a:rPr lang="et-EE" smtClean="0"/>
              <a:t>18.03.2022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67A6C-CA7E-48A5-92A1-9B1AFF7D68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1958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ru" b="0" i="0" u="none"/>
              <a:t>Путь клиента, каким он представляется на первый взгляд.</a:t>
            </a:r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5585D58-1C49-4209-8E49-44FBD0C30FE0}" type="slidenum">
              <a:rPr/>
              <a:pPr algn="l" rtl="0"/>
              <a:t>13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63597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ru" b="0" i="0" u="none"/>
              <a:t>Фактический путь клеинта ‒ на какие шаги мы можем повлиять? Что нужно разработать/что иметь в виду, кроме самого изделия/услуги?</a:t>
            </a:r>
          </a:p>
          <a:p>
            <a:pPr algn="l" rtl="0"/>
            <a:r>
              <a:rPr lang="ru" b="0" i="0" u="none"/>
              <a:t>Напр., упаковка, средства для ношения с собой, инструкция, маркетинг-реклама, инфотелефон-веб и т.д. </a:t>
            </a:r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5585D58-1C49-4209-8E49-44FBD0C30FE0}" type="slidenum">
              <a:rPr/>
              <a:pPr algn="l" rtl="0"/>
              <a:t>14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8378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5585D58-1C49-4209-8E49-44FBD0C30FE0}" type="slidenum">
              <a:rPr/>
              <a:pPr algn="l" rtl="0"/>
              <a:t>15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53484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ru" b="0" i="0" u="none"/>
              <a:t>Путь клиента ‒ наши сильные стороны или бездействие, результат ‒ рост продаж и лояльности или наоборот.</a:t>
            </a:r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5585D58-1C49-4209-8E49-44FBD0C30FE0}" type="slidenum">
              <a:rPr/>
              <a:pPr algn="l" rtl="0"/>
              <a:t>17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9450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juhtslaidi alapealkirja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8E86-A0C2-4468-A1E2-B323473DC413}" type="datetimeFigureOut">
              <a:rPr lang="et-EE" smtClean="0"/>
              <a:t>18.03.2022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B7A3-8541-4208-A6BC-24DCAE33D99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1191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8E86-A0C2-4468-A1E2-B323473DC413}" type="datetimeFigureOut">
              <a:rPr lang="et-EE" smtClean="0"/>
              <a:t>18.03.2022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B7A3-8541-4208-A6BC-24DCAE33D99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4145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8E86-A0C2-4468-A1E2-B323473DC413}" type="datetimeFigureOut">
              <a:rPr lang="et-EE" smtClean="0"/>
              <a:t>18.03.2022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B7A3-8541-4208-A6BC-24DCAE33D99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6356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rgbClr val="A6A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190626" y="1375172"/>
            <a:ext cx="9810751" cy="4116586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algn="l">
              <a:defRPr sz="4219">
                <a:uFill>
                  <a:solidFill>
                    <a:srgbClr val="FFFFFF"/>
                  </a:solidFill>
                </a:uFill>
                <a:latin typeface="Glober Regular"/>
                <a:ea typeface="Glober Regular"/>
                <a:cs typeface="Glober Regular"/>
                <a:sym typeface="Glober Regular"/>
              </a:defRPr>
            </a:lvl1pPr>
          </a:lstStyle>
          <a:p>
            <a:pPr lvl="0">
              <a:defRPr sz="1800">
                <a:uFillTx/>
              </a:defRPr>
            </a:pPr>
            <a:r>
              <a:rPr sz="4219"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425794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965931" y="683121"/>
            <a:ext cx="9810751" cy="5491758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>
              <a:lnSpc>
                <a:spcPct val="90000"/>
              </a:lnSpc>
              <a:defRPr sz="4219" cap="all" spc="-127">
                <a:solidFill>
                  <a:srgbClr val="FFFFFF"/>
                </a:solidFill>
                <a:uFill>
                  <a:solidFill>
                    <a:srgbClr val="CD4100"/>
                  </a:solidFill>
                </a:uFill>
                <a:latin typeface="Glober Book"/>
                <a:ea typeface="Glober Book"/>
                <a:cs typeface="Glober Book"/>
                <a:sym typeface="Glober Book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  <a:uFillTx/>
              </a:defRPr>
            </a:pPr>
            <a:r>
              <a:rPr sz="4219" cap="all" spc="-127">
                <a:solidFill>
                  <a:srgbClr val="FFFFFF"/>
                </a:solidFill>
                <a:uFill>
                  <a:solidFill>
                    <a:srgbClr val="CD4100"/>
                  </a:solidFill>
                </a:uFill>
              </a:rP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384906" y="4056759"/>
            <a:ext cx="10972801" cy="2160146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56478" marR="28573" indent="0" algn="ctr">
              <a:spcBef>
                <a:spcPts val="0"/>
              </a:spcBef>
              <a:buSzTx/>
              <a:buFontTx/>
              <a:buNone/>
              <a:defRPr sz="2531">
                <a:solidFill>
                  <a:srgbClr val="FFFFFF"/>
                </a:solidFill>
                <a:uFill>
                  <a:solidFill/>
                </a:uFill>
                <a:latin typeface="Glober Regular"/>
                <a:ea typeface="Glober Regular"/>
                <a:cs typeface="Glober Regular"/>
                <a:sym typeface="Glober Regular"/>
              </a:defRPr>
            </a:lvl1pPr>
            <a:lvl2pPr marL="56478" marR="28573" indent="0" algn="ctr">
              <a:spcBef>
                <a:spcPts val="0"/>
              </a:spcBef>
              <a:buSzTx/>
              <a:buFontTx/>
              <a:buNone/>
              <a:defRPr sz="2531">
                <a:solidFill>
                  <a:srgbClr val="FFFFFF"/>
                </a:solidFill>
                <a:uFill>
                  <a:solidFill/>
                </a:uFill>
                <a:latin typeface="Glober Regular"/>
                <a:ea typeface="Glober Regular"/>
                <a:cs typeface="Glober Regular"/>
                <a:sym typeface="Glober Regular"/>
              </a:defRPr>
            </a:lvl2pPr>
            <a:lvl3pPr marL="56478" marR="28573" indent="0" algn="ctr">
              <a:spcBef>
                <a:spcPts val="0"/>
              </a:spcBef>
              <a:buSzTx/>
              <a:buFontTx/>
              <a:buNone/>
              <a:defRPr sz="2531">
                <a:solidFill>
                  <a:srgbClr val="FFFFFF"/>
                </a:solidFill>
                <a:uFill>
                  <a:solidFill/>
                </a:uFill>
                <a:latin typeface="Glober Regular"/>
                <a:ea typeface="Glober Regular"/>
                <a:cs typeface="Glober Regular"/>
                <a:sym typeface="Glober Regular"/>
              </a:defRPr>
            </a:lvl3pPr>
            <a:lvl4pPr marL="56478" marR="28573" indent="0" algn="ctr">
              <a:spcBef>
                <a:spcPts val="0"/>
              </a:spcBef>
              <a:buSzTx/>
              <a:buFontTx/>
              <a:buNone/>
              <a:defRPr sz="2531">
                <a:solidFill>
                  <a:srgbClr val="FFFFFF"/>
                </a:solidFill>
                <a:uFill>
                  <a:solidFill/>
                </a:uFill>
                <a:latin typeface="Glober Regular"/>
                <a:ea typeface="Glober Regular"/>
                <a:cs typeface="Glober Regular"/>
                <a:sym typeface="Glober Regular"/>
              </a:defRPr>
            </a:lvl4pPr>
            <a:lvl5pPr marL="56478" marR="28573" indent="0" algn="ctr">
              <a:spcBef>
                <a:spcPts val="0"/>
              </a:spcBef>
              <a:buSzTx/>
              <a:buFontTx/>
              <a:buNone/>
              <a:defRPr sz="2531">
                <a:solidFill>
                  <a:srgbClr val="FFFFFF"/>
                </a:solidFill>
                <a:uFill>
                  <a:solidFill/>
                </a:uFill>
                <a:latin typeface="Glober Regular"/>
                <a:ea typeface="Glober Regular"/>
                <a:cs typeface="Glober Regular"/>
                <a:sym typeface="Glober Regular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531">
                <a:solidFill>
                  <a:srgbClr val="FFFFFF"/>
                </a:solidFill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531">
                <a:solidFill>
                  <a:srgbClr val="FFFFFF"/>
                </a:solidFill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531">
                <a:solidFill>
                  <a:srgbClr val="FFFFFF"/>
                </a:solidFill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531">
                <a:solidFill>
                  <a:srgbClr val="FFFFFF"/>
                </a:solidFill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531">
                <a:solidFill>
                  <a:srgbClr val="FFFFFF"/>
                </a:solidFill>
                <a:uFill>
                  <a:solidFill/>
                </a:u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6301911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8E86-A0C2-4468-A1E2-B323473DC413}" type="datetimeFigureOut">
              <a:rPr lang="et-EE" smtClean="0"/>
              <a:t>18.03.2022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B7A3-8541-4208-A6BC-24DCAE33D99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718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8E86-A0C2-4468-A1E2-B323473DC413}" type="datetimeFigureOut">
              <a:rPr lang="et-EE" smtClean="0"/>
              <a:t>18.03.2022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B7A3-8541-4208-A6BC-24DCAE33D99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938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8E86-A0C2-4468-A1E2-B323473DC413}" type="datetimeFigureOut">
              <a:rPr lang="et-EE" smtClean="0"/>
              <a:t>18.03.2022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B7A3-8541-4208-A6BC-24DCAE33D99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6965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8E86-A0C2-4468-A1E2-B323473DC413}" type="datetimeFigureOut">
              <a:rPr lang="et-EE" smtClean="0"/>
              <a:t>18.03.2022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B7A3-8541-4208-A6BC-24DCAE33D99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8332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8E86-A0C2-4468-A1E2-B323473DC413}" type="datetimeFigureOut">
              <a:rPr lang="et-EE" smtClean="0"/>
              <a:t>18.03.2022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B7A3-8541-4208-A6BC-24DCAE33D99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1313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8E86-A0C2-4468-A1E2-B323473DC413}" type="datetimeFigureOut">
              <a:rPr lang="et-EE" smtClean="0"/>
              <a:t>18.03.2022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B7A3-8541-4208-A6BC-24DCAE33D99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7224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8E86-A0C2-4468-A1E2-B323473DC413}" type="datetimeFigureOut">
              <a:rPr lang="et-EE" smtClean="0"/>
              <a:t>18.03.2022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B7A3-8541-4208-A6BC-24DCAE33D99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2232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8E86-A0C2-4468-A1E2-B323473DC413}" type="datetimeFigureOut">
              <a:rPr lang="et-EE" smtClean="0"/>
              <a:t>18.03.2022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B7A3-8541-4208-A6BC-24DCAE33D99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0610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38E86-A0C2-4468-A1E2-B323473DC413}" type="datetimeFigureOut">
              <a:rPr lang="et-EE" smtClean="0"/>
              <a:t>18.03.2022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CB7A3-8541-4208-A6BC-24DCAE33D99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2834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Tootearendus ja turundus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Маркетинг и развитие продукта</a:t>
            </a:r>
          </a:p>
          <a:p>
            <a:endParaRPr lang="ru-RU" dirty="0"/>
          </a:p>
          <a:p>
            <a:r>
              <a:rPr lang="et-EE" smtClean="0"/>
              <a:t>II osa</a:t>
            </a:r>
            <a:endParaRPr lang="ru-RU" dirty="0" smtClean="0"/>
          </a:p>
          <a:p>
            <a:r>
              <a:rPr lang="ru-RU" dirty="0" smtClean="0"/>
              <a:t>2022</a:t>
            </a:r>
          </a:p>
          <a:p>
            <a:r>
              <a:rPr lang="et-EE" dirty="0" smtClean="0"/>
              <a:t>Tallinna </a:t>
            </a:r>
            <a:r>
              <a:rPr lang="et-EE" dirty="0" smtClean="0"/>
              <a:t>Majanduskool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837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/>
              <a:t>Никогда не говори никогда</a:t>
            </a:r>
            <a:br>
              <a:rPr lang="ru-RU" altLang="et-EE"/>
            </a:br>
            <a:r>
              <a:rPr lang="et-EE" altLang="et-EE" sz="1600"/>
              <a:t>Carvana</a:t>
            </a:r>
            <a:r>
              <a:rPr lang="ru-RU" altLang="et-EE" sz="1600"/>
              <a:t> продаёт автомобили с помощью торгового автомата</a:t>
            </a:r>
            <a:endParaRPr lang="et-EE" altLang="et-EE" sz="160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/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122" y="1469231"/>
            <a:ext cx="7596188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491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t-EE" dirty="0"/>
              <a:t>Самый простой способ поднять продажи</a:t>
            </a:r>
            <a:r>
              <a:rPr lang="et-EE" altLang="et-EE" dirty="0"/>
              <a:t>- </a:t>
            </a:r>
            <a:r>
              <a:rPr lang="ru-RU" altLang="et-EE" dirty="0"/>
              <a:t>мотивация </a:t>
            </a:r>
            <a:endParaRPr lang="et-EE" altLang="et-EE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/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782764"/>
            <a:ext cx="25971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4508500"/>
            <a:ext cx="342106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792288"/>
            <a:ext cx="324167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4151314"/>
            <a:ext cx="2651125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700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Путь клиента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4111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/>
          <p:nvPr/>
        </p:nvSpPr>
        <p:spPr>
          <a:xfrm>
            <a:off x="4664960" y="1090366"/>
            <a:ext cx="5332848" cy="422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/>
          <a:p>
            <a:pPr lvl="0" algn="l" rtl="0">
              <a:lnSpc>
                <a:spcPct val="190000"/>
              </a:lnSpc>
              <a:defRPr sz="1800"/>
            </a:pPr>
            <a:r>
              <a:rPr lang="ru" sz="2812" cap="all" spc="-56">
                <a:solidFill>
                  <a:srgbClr val="FFFFFF"/>
                </a:solidFill>
                <a:uFill>
                  <a:solidFill>
                    <a:srgbClr val="CD4100"/>
                  </a:solidFill>
                </a:uFill>
                <a:latin typeface="Glober Book"/>
                <a:ea typeface="Glober Book"/>
                <a:cs typeface="Glober Book"/>
                <a:sym typeface="Glober Book"/>
              </a:rPr>
              <a:t>Клиент заходит / звонит</a:t>
            </a:r>
          </a:p>
          <a:p>
            <a:pPr lvl="0" algn="l" rtl="0">
              <a:lnSpc>
                <a:spcPct val="190000"/>
              </a:lnSpc>
              <a:defRPr sz="1800"/>
            </a:pPr>
            <a:r>
              <a:rPr lang="ru" sz="2812" cap="all" spc="-56">
                <a:solidFill>
                  <a:srgbClr val="FFFFFF"/>
                </a:solidFill>
                <a:uFill>
                  <a:solidFill>
                    <a:srgbClr val="CD4100"/>
                  </a:solidFill>
                </a:uFill>
                <a:latin typeface="Glober Book"/>
                <a:ea typeface="Glober Book"/>
                <a:cs typeface="Glober Book"/>
                <a:sym typeface="Glober Book"/>
              </a:rPr>
              <a:t>Говорит, что ему нужно</a:t>
            </a:r>
          </a:p>
          <a:p>
            <a:pPr lvl="0" algn="l" rtl="0">
              <a:lnSpc>
                <a:spcPct val="190000"/>
              </a:lnSpc>
              <a:defRPr sz="1800"/>
            </a:pPr>
            <a:r>
              <a:rPr lang="ru" sz="2812" cap="all" spc="-56">
                <a:solidFill>
                  <a:srgbClr val="FFFFFF"/>
                </a:solidFill>
                <a:uFill>
                  <a:solidFill>
                    <a:srgbClr val="CD4100"/>
                  </a:solidFill>
                </a:uFill>
                <a:latin typeface="Glober Book"/>
                <a:ea typeface="Glober Book"/>
                <a:cs typeface="Glober Book"/>
                <a:sym typeface="Glober Book"/>
              </a:rPr>
              <a:t>Выбирает и платит</a:t>
            </a:r>
          </a:p>
          <a:p>
            <a:pPr lvl="0" algn="l" rtl="0">
              <a:lnSpc>
                <a:spcPct val="190000"/>
              </a:lnSpc>
              <a:defRPr sz="1800"/>
            </a:pPr>
            <a:r>
              <a:rPr lang="ru" sz="2812" cap="all" spc="-56">
                <a:solidFill>
                  <a:srgbClr val="FFFFFF"/>
                </a:solidFill>
                <a:uFill>
                  <a:solidFill>
                    <a:srgbClr val="CD4100"/>
                  </a:solidFill>
                </a:uFill>
                <a:latin typeface="Glober Book"/>
                <a:ea typeface="Glober Book"/>
                <a:cs typeface="Glober Book"/>
                <a:sym typeface="Glober Book"/>
              </a:rPr>
              <a:t>Уходит</a:t>
            </a:r>
          </a:p>
        </p:txBody>
      </p:sp>
      <p:sp>
        <p:nvSpPr>
          <p:cNvPr id="584" name="Shape 584"/>
          <p:cNvSpPr/>
          <p:nvPr/>
        </p:nvSpPr>
        <p:spPr>
          <a:xfrm flipH="1">
            <a:off x="4288442" y="-46263"/>
            <a:ext cx="1" cy="7230074"/>
          </a:xfrm>
          <a:prstGeom prst="line">
            <a:avLst/>
          </a:prstGeom>
          <a:ln w="762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585" name="Shape 585"/>
          <p:cNvSpPr/>
          <p:nvPr/>
        </p:nvSpPr>
        <p:spPr>
          <a:xfrm>
            <a:off x="4140399" y="1502218"/>
            <a:ext cx="312540" cy="308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marL="28573" marR="28573">
              <a:defRPr sz="1200">
                <a:uFill>
                  <a:solidFill/>
                </a:uFill>
                <a:latin typeface="Speak-Bold"/>
                <a:ea typeface="Speak-Bold"/>
                <a:cs typeface="Speak-Bold"/>
                <a:sym typeface="Speak-Bold"/>
              </a:defRPr>
            </a:pPr>
            <a:endParaRPr sz="844"/>
          </a:p>
        </p:txBody>
      </p:sp>
      <p:sp>
        <p:nvSpPr>
          <p:cNvPr id="586" name="Shape 586"/>
          <p:cNvSpPr/>
          <p:nvPr/>
        </p:nvSpPr>
        <p:spPr>
          <a:xfrm>
            <a:off x="4140399" y="2554889"/>
            <a:ext cx="312540" cy="308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marL="28573" marR="28573">
              <a:defRPr sz="1200">
                <a:uFill>
                  <a:solidFill/>
                </a:uFill>
                <a:latin typeface="Speak-Bold"/>
                <a:ea typeface="Speak-Bold"/>
                <a:cs typeface="Speak-Bold"/>
                <a:sym typeface="Speak-Bold"/>
              </a:defRPr>
            </a:pPr>
            <a:endParaRPr sz="844"/>
          </a:p>
        </p:txBody>
      </p:sp>
      <p:sp>
        <p:nvSpPr>
          <p:cNvPr id="587" name="Shape 587"/>
          <p:cNvSpPr/>
          <p:nvPr/>
        </p:nvSpPr>
        <p:spPr>
          <a:xfrm>
            <a:off x="4140399" y="3527192"/>
            <a:ext cx="312540" cy="308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marL="28573" marR="28573">
              <a:defRPr sz="1200">
                <a:uFill>
                  <a:solidFill/>
                </a:uFill>
                <a:latin typeface="Speak-Bold"/>
                <a:ea typeface="Speak-Bold"/>
                <a:cs typeface="Speak-Bold"/>
                <a:sym typeface="Speak-Bold"/>
              </a:defRPr>
            </a:pPr>
            <a:endParaRPr sz="844"/>
          </a:p>
        </p:txBody>
      </p:sp>
      <p:sp>
        <p:nvSpPr>
          <p:cNvPr id="588" name="Shape 588"/>
          <p:cNvSpPr/>
          <p:nvPr/>
        </p:nvSpPr>
        <p:spPr>
          <a:xfrm>
            <a:off x="4140399" y="4490566"/>
            <a:ext cx="312540" cy="308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marL="28573" marR="28573">
              <a:defRPr sz="1200">
                <a:uFill>
                  <a:solidFill/>
                </a:uFill>
                <a:latin typeface="Speak-Bold"/>
                <a:ea typeface="Speak-Bold"/>
                <a:cs typeface="Speak-Bold"/>
                <a:sym typeface="Speak-Bold"/>
              </a:defRPr>
            </a:pPr>
            <a:endParaRPr sz="844"/>
          </a:p>
        </p:txBody>
      </p:sp>
      <p:sp>
        <p:nvSpPr>
          <p:cNvPr id="589" name="Shape 589"/>
          <p:cNvSpPr/>
          <p:nvPr/>
        </p:nvSpPr>
        <p:spPr>
          <a:xfrm>
            <a:off x="1795172" y="6461233"/>
            <a:ext cx="1013099" cy="234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457200">
              <a:defRPr sz="1500">
                <a:latin typeface="Glober Regular"/>
                <a:ea typeface="Glober Regular"/>
                <a:cs typeface="Glober Regular"/>
                <a:sym typeface="Glober Regular"/>
              </a:defRPr>
            </a:lvl1pPr>
          </a:lstStyle>
          <a:p>
            <a:pPr lvl="0" algn="l" rtl="0">
              <a:defRPr sz="1800"/>
            </a:pPr>
            <a:r>
              <a:rPr lang="ru" sz="1055"/>
              <a:t>©Brand Manual</a:t>
            </a:r>
          </a:p>
        </p:txBody>
      </p:sp>
    </p:spTree>
    <p:extLst>
      <p:ext uri="{BB962C8B-B14F-4D97-AF65-F5344CB8AC3E}">
        <p14:creationId xmlns:p14="http://schemas.microsoft.com/office/powerpoint/2010/main" val="1221370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/>
          <p:nvPr/>
        </p:nvSpPr>
        <p:spPr>
          <a:xfrm>
            <a:off x="1455684" y="3414619"/>
            <a:ext cx="9522100" cy="1617115"/>
          </a:xfrm>
          <a:prstGeom prst="rect">
            <a:avLst/>
          </a:prstGeom>
          <a:solidFill>
            <a:srgbClr val="EC5D57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marL="28573" marR="28573" algn="ctr">
              <a:defRPr sz="3000">
                <a:solidFill>
                  <a:srgbClr val="CD4100"/>
                </a:solidFill>
                <a:uFill>
                  <a:solidFill>
                    <a:srgbClr val="CD4100"/>
                  </a:solidFill>
                </a:uFill>
                <a:latin typeface="Speak-Bold"/>
                <a:ea typeface="Speak-Bold"/>
                <a:cs typeface="Speak-Bold"/>
                <a:sym typeface="Speak-Bold"/>
              </a:defRPr>
            </a:pPr>
            <a:endParaRPr sz="2109"/>
          </a:p>
        </p:txBody>
      </p:sp>
      <p:sp>
        <p:nvSpPr>
          <p:cNvPr id="592" name="Shape 592"/>
          <p:cNvSpPr/>
          <p:nvPr/>
        </p:nvSpPr>
        <p:spPr>
          <a:xfrm flipH="1">
            <a:off x="3185834" y="459879"/>
            <a:ext cx="1" cy="5933868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defTabSz="321457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844"/>
          </a:p>
        </p:txBody>
      </p:sp>
      <p:sp>
        <p:nvSpPr>
          <p:cNvPr id="593" name="Shape 593"/>
          <p:cNvSpPr/>
          <p:nvPr/>
        </p:nvSpPr>
        <p:spPr>
          <a:xfrm>
            <a:off x="3450011" y="-951884"/>
            <a:ext cx="5755932" cy="876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/>
          <a:p>
            <a:pPr lvl="0" algn="l" rtl="0">
              <a:lnSpc>
                <a:spcPct val="130000"/>
              </a:lnSpc>
              <a:defRPr sz="1800"/>
            </a:pPr>
            <a:r>
              <a:rPr lang="ru" sz="1687" cap="all" spc="-34">
                <a:solidFill>
                  <a:srgbClr val="FFFFFF"/>
                </a:solidFill>
                <a:uFill>
                  <a:solidFill>
                    <a:srgbClr val="CD4100"/>
                  </a:solidFill>
                </a:uFill>
                <a:latin typeface="Glober Book"/>
                <a:ea typeface="Glober Book"/>
                <a:cs typeface="Glober Book"/>
                <a:sym typeface="Glober Book"/>
              </a:rPr>
              <a:t>Причина</a:t>
            </a:r>
          </a:p>
          <a:p>
            <a:pPr lvl="0" algn="l" rtl="0">
              <a:lnSpc>
                <a:spcPct val="130000"/>
              </a:lnSpc>
              <a:defRPr sz="1800"/>
            </a:pPr>
            <a:r>
              <a:rPr lang="ru" sz="1687" cap="all" spc="-34">
                <a:solidFill>
                  <a:srgbClr val="FFFFFF"/>
                </a:solidFill>
                <a:uFill>
                  <a:solidFill>
                    <a:srgbClr val="CD4100"/>
                  </a:solidFill>
                </a:uFill>
                <a:latin typeface="Glober Book"/>
                <a:ea typeface="Glober Book"/>
                <a:cs typeface="Glober Book"/>
                <a:sym typeface="Glober Book"/>
              </a:rPr>
              <a:t>Помнит предыдущий опыт</a:t>
            </a:r>
          </a:p>
          <a:p>
            <a:pPr lvl="0" algn="l" rtl="0">
              <a:lnSpc>
                <a:spcPct val="130000"/>
              </a:lnSpc>
              <a:defRPr sz="1800"/>
            </a:pPr>
            <a:r>
              <a:rPr lang="ru" sz="1687" cap="all" spc="-34">
                <a:solidFill>
                  <a:srgbClr val="FFFFFF"/>
                </a:solidFill>
                <a:uFill>
                  <a:solidFill>
                    <a:srgbClr val="CD4100"/>
                  </a:solidFill>
                </a:uFill>
                <a:latin typeface="Glober Book"/>
                <a:ea typeface="Glober Book"/>
                <a:cs typeface="Glober Book"/>
                <a:sym typeface="Glober Book"/>
              </a:rPr>
              <a:t>Спрашивает у знакомых / ищет в интернете</a:t>
            </a:r>
          </a:p>
          <a:p>
            <a:pPr lvl="0" algn="l" rtl="0">
              <a:lnSpc>
                <a:spcPct val="130000"/>
              </a:lnSpc>
              <a:defRPr sz="1800"/>
            </a:pPr>
            <a:r>
              <a:rPr lang="ru" sz="1687" cap="all" spc="-34">
                <a:solidFill>
                  <a:srgbClr val="FFFFFF"/>
                </a:solidFill>
                <a:uFill>
                  <a:solidFill>
                    <a:srgbClr val="CD4100"/>
                  </a:solidFill>
                </a:uFill>
                <a:latin typeface="Glober Book"/>
                <a:ea typeface="Glober Book"/>
                <a:cs typeface="Glober Book"/>
                <a:sym typeface="Glober Book"/>
              </a:rPr>
              <a:t>Упорядочивает варианты</a:t>
            </a:r>
          </a:p>
          <a:p>
            <a:pPr lvl="0" algn="l" rtl="0">
              <a:lnSpc>
                <a:spcPct val="130000"/>
              </a:lnSpc>
              <a:defRPr sz="1800"/>
            </a:pPr>
            <a:r>
              <a:rPr lang="ru" sz="1687" cap="all" spc="-34">
                <a:solidFill>
                  <a:srgbClr val="FFFFFF"/>
                </a:solidFill>
                <a:uFill>
                  <a:solidFill>
                    <a:srgbClr val="CD4100"/>
                  </a:solidFill>
                </a:uFill>
                <a:latin typeface="Glober Book"/>
                <a:ea typeface="Glober Book"/>
                <a:cs typeface="Glober Book"/>
                <a:sym typeface="Glober Book"/>
              </a:rPr>
              <a:t>Откладывает, поскольку проблема «не горит»</a:t>
            </a:r>
          </a:p>
          <a:p>
            <a:pPr lvl="0" algn="l" rtl="0">
              <a:lnSpc>
                <a:spcPct val="130000"/>
              </a:lnSpc>
              <a:defRPr sz="1800"/>
            </a:pPr>
            <a:r>
              <a:rPr lang="ru" sz="1687" cap="all" spc="-34">
                <a:solidFill>
                  <a:srgbClr val="FFFFFF"/>
                </a:solidFill>
                <a:uFill>
                  <a:solidFill>
                    <a:srgbClr val="CD4100"/>
                  </a:solidFill>
                </a:uFill>
                <a:latin typeface="Glober Book"/>
                <a:ea typeface="Glober Book"/>
                <a:cs typeface="Glober Book"/>
                <a:sym typeface="Glober Book"/>
              </a:rPr>
              <a:t>Звонит и спрашивает информацию анонимно</a:t>
            </a:r>
          </a:p>
          <a:p>
            <a:pPr lvl="0" algn="l" rtl="0">
              <a:lnSpc>
                <a:spcPct val="130000"/>
              </a:lnSpc>
              <a:defRPr sz="1800"/>
            </a:pPr>
            <a:r>
              <a:rPr lang="ru" sz="1687" cap="all" spc="-34">
                <a:solidFill>
                  <a:srgbClr val="FFFFFF"/>
                </a:solidFill>
                <a:uFill>
                  <a:solidFill>
                    <a:srgbClr val="CD4100"/>
                  </a:solidFill>
                </a:uFill>
                <a:latin typeface="Glober Book"/>
                <a:ea typeface="Glober Book"/>
                <a:cs typeface="Glober Book"/>
                <a:sym typeface="Glober Book"/>
              </a:rPr>
              <a:t>Должен найти время, чтобы зайти / позвонить</a:t>
            </a:r>
          </a:p>
          <a:p>
            <a:pPr lvl="0" algn="l" rtl="0">
              <a:lnSpc>
                <a:spcPct val="130000"/>
              </a:lnSpc>
              <a:defRPr sz="1800"/>
            </a:pPr>
            <a:r>
              <a:rPr lang="ru" sz="1687" cap="all" spc="-34">
                <a:solidFill>
                  <a:srgbClr val="FFFFFF"/>
                </a:solidFill>
                <a:uFill>
                  <a:solidFill>
                    <a:srgbClr val="CD4100"/>
                  </a:solidFill>
                </a:uFill>
                <a:latin typeface="Glober Book"/>
                <a:ea typeface="Glober Book"/>
                <a:cs typeface="Glober Book"/>
                <a:sym typeface="Glober Book"/>
              </a:rPr>
              <a:t>Дорога и парковка / общественный транспорт</a:t>
            </a:r>
          </a:p>
          <a:p>
            <a:pPr lvl="0" algn="l" rtl="0">
              <a:lnSpc>
                <a:spcPct val="130000"/>
              </a:lnSpc>
              <a:defRPr sz="1800"/>
            </a:pPr>
            <a:r>
              <a:rPr lang="ru" sz="1687" cap="all" spc="-34">
                <a:solidFill>
                  <a:srgbClr val="FFFFFF"/>
                </a:solidFill>
                <a:uFill>
                  <a:solidFill>
                    <a:srgbClr val="CD4100"/>
                  </a:solidFill>
                </a:uFill>
                <a:latin typeface="Glober Book"/>
                <a:ea typeface="Glober Book"/>
                <a:cs typeface="Glober Book"/>
                <a:sym typeface="Glober Book"/>
              </a:rPr>
              <a:t>Клиент заходит / звонит</a:t>
            </a:r>
          </a:p>
          <a:p>
            <a:pPr lvl="0" algn="l" rtl="0">
              <a:lnSpc>
                <a:spcPct val="130000"/>
              </a:lnSpc>
              <a:defRPr sz="1800"/>
            </a:pPr>
            <a:r>
              <a:rPr lang="ru" sz="1687" cap="all" spc="-34">
                <a:solidFill>
                  <a:srgbClr val="FFFFFF"/>
                </a:solidFill>
                <a:uFill>
                  <a:solidFill>
                    <a:srgbClr val="CD4100"/>
                  </a:solidFill>
                </a:uFill>
                <a:latin typeface="Glober Book"/>
                <a:ea typeface="Glober Book"/>
                <a:cs typeface="Glober Book"/>
                <a:sym typeface="Glober Book"/>
              </a:rPr>
              <a:t>Говорит, что ему нужно</a:t>
            </a:r>
          </a:p>
          <a:p>
            <a:pPr lvl="0" algn="l" rtl="0">
              <a:lnSpc>
                <a:spcPct val="130000"/>
              </a:lnSpc>
              <a:defRPr sz="1800"/>
            </a:pPr>
            <a:r>
              <a:rPr lang="ru" sz="1687" cap="all" spc="-34">
                <a:solidFill>
                  <a:srgbClr val="FFFFFF"/>
                </a:solidFill>
                <a:uFill>
                  <a:solidFill>
                    <a:srgbClr val="CD4100"/>
                  </a:solidFill>
                </a:uFill>
                <a:latin typeface="Glober Book"/>
                <a:ea typeface="Glober Book"/>
                <a:cs typeface="Glober Book"/>
                <a:sym typeface="Glober Book"/>
              </a:rPr>
              <a:t>Выбирает и платит</a:t>
            </a:r>
          </a:p>
          <a:p>
            <a:pPr lvl="0" algn="l" rtl="0">
              <a:lnSpc>
                <a:spcPct val="130000"/>
              </a:lnSpc>
              <a:defRPr sz="1800"/>
            </a:pPr>
            <a:r>
              <a:rPr lang="ru" sz="1687" cap="all" spc="-34">
                <a:solidFill>
                  <a:srgbClr val="FFFFFF"/>
                </a:solidFill>
                <a:uFill>
                  <a:solidFill>
                    <a:srgbClr val="CD4100"/>
                  </a:solidFill>
                </a:uFill>
                <a:latin typeface="Glober Book"/>
                <a:ea typeface="Glober Book"/>
                <a:cs typeface="Glober Book"/>
                <a:sym typeface="Glober Book"/>
              </a:rPr>
              <a:t>Уходит </a:t>
            </a:r>
          </a:p>
          <a:p>
            <a:pPr lvl="0" algn="l" rtl="0">
              <a:lnSpc>
                <a:spcPct val="130000"/>
              </a:lnSpc>
              <a:defRPr sz="1800"/>
            </a:pPr>
            <a:r>
              <a:rPr lang="ru" sz="1687" cap="all" spc="-34">
                <a:solidFill>
                  <a:srgbClr val="FFFFFF"/>
                </a:solidFill>
                <a:uFill>
                  <a:solidFill>
                    <a:srgbClr val="CD4100"/>
                  </a:solidFill>
                </a:uFill>
                <a:latin typeface="Glober Book"/>
                <a:ea typeface="Glober Book"/>
                <a:cs typeface="Glober Book"/>
                <a:sym typeface="Glober Book"/>
              </a:rPr>
              <a:t>Находится с изделием в общественном месте</a:t>
            </a:r>
          </a:p>
          <a:p>
            <a:pPr lvl="0" algn="l" rtl="0">
              <a:lnSpc>
                <a:spcPct val="130000"/>
              </a:lnSpc>
              <a:defRPr sz="1800"/>
            </a:pPr>
            <a:r>
              <a:rPr lang="ru" sz="1687" cap="all" spc="-34">
                <a:solidFill>
                  <a:srgbClr val="FFFFFF"/>
                </a:solidFill>
                <a:uFill>
                  <a:solidFill>
                    <a:srgbClr val="CD4100"/>
                  </a:solidFill>
                </a:uFill>
                <a:latin typeface="Glober Book"/>
                <a:ea typeface="Glober Book"/>
                <a:cs typeface="Glober Book"/>
                <a:sym typeface="Glober Book"/>
              </a:rPr>
              <a:t>Распаковывает</a:t>
            </a:r>
          </a:p>
          <a:p>
            <a:pPr lvl="0" algn="l" rtl="0">
              <a:lnSpc>
                <a:spcPct val="130000"/>
              </a:lnSpc>
              <a:defRPr sz="1800"/>
            </a:pPr>
            <a:r>
              <a:rPr lang="ru" sz="1687" cap="all" spc="-34">
                <a:solidFill>
                  <a:srgbClr val="FFFFFF"/>
                </a:solidFill>
                <a:uFill>
                  <a:solidFill>
                    <a:srgbClr val="CD4100"/>
                  </a:solidFill>
                </a:uFill>
                <a:latin typeface="Glober Book"/>
                <a:ea typeface="Glober Book"/>
                <a:cs typeface="Glober Book"/>
                <a:sym typeface="Glober Book"/>
              </a:rPr>
              <a:t>Использует</a:t>
            </a:r>
          </a:p>
          <a:p>
            <a:pPr lvl="0" algn="l" rtl="0">
              <a:lnSpc>
                <a:spcPct val="130000"/>
              </a:lnSpc>
              <a:defRPr sz="1800"/>
            </a:pPr>
            <a:r>
              <a:rPr lang="ru" sz="1687" cap="all" spc="-34">
                <a:solidFill>
                  <a:srgbClr val="FFFFFF"/>
                </a:solidFill>
                <a:uFill>
                  <a:solidFill>
                    <a:srgbClr val="CD4100"/>
                  </a:solidFill>
                </a:uFill>
                <a:latin typeface="Glober Book"/>
                <a:ea typeface="Glober Book"/>
                <a:cs typeface="Glober Book"/>
                <a:sym typeface="Glober Book"/>
              </a:rPr>
              <a:t>Возникает мнение об изделии или услуге</a:t>
            </a:r>
          </a:p>
        </p:txBody>
      </p:sp>
      <p:sp>
        <p:nvSpPr>
          <p:cNvPr id="594" name="Shape 594"/>
          <p:cNvSpPr/>
          <p:nvPr/>
        </p:nvSpPr>
        <p:spPr>
          <a:xfrm>
            <a:off x="3105468" y="293529"/>
            <a:ext cx="169665" cy="169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25400">
            <a:solidFill>
              <a:srgbClr val="FFFFFF"/>
            </a:solidFill>
            <a:round/>
          </a:ln>
        </p:spPr>
        <p:txBody>
          <a:bodyPr lIns="35719" tIns="35719" rIns="35719" bIns="35719" anchor="ctr"/>
          <a:lstStyle/>
          <a:p>
            <a:pPr marL="28573" marR="28573">
              <a:defRPr sz="1200">
                <a:uFill>
                  <a:solidFill/>
                </a:uFill>
                <a:latin typeface="Speak-Bold"/>
                <a:ea typeface="Speak-Bold"/>
                <a:cs typeface="Speak-Bold"/>
                <a:sym typeface="Speak-Bold"/>
              </a:defRPr>
            </a:pPr>
            <a:endParaRPr sz="844"/>
          </a:p>
        </p:txBody>
      </p:sp>
      <p:sp>
        <p:nvSpPr>
          <p:cNvPr id="595" name="Shape 595"/>
          <p:cNvSpPr/>
          <p:nvPr/>
        </p:nvSpPr>
        <p:spPr>
          <a:xfrm>
            <a:off x="3105468" y="701050"/>
            <a:ext cx="169665" cy="169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25400">
            <a:solidFill>
              <a:srgbClr val="FFFFFF"/>
            </a:solidFill>
            <a:round/>
          </a:ln>
        </p:spPr>
        <p:txBody>
          <a:bodyPr lIns="35719" tIns="35719" rIns="35719" bIns="35719" anchor="ctr"/>
          <a:lstStyle/>
          <a:p>
            <a:pPr marL="28573" marR="28573">
              <a:defRPr sz="1200">
                <a:uFill>
                  <a:solidFill/>
                </a:uFill>
                <a:latin typeface="Speak-Bold"/>
                <a:ea typeface="Speak-Bold"/>
                <a:cs typeface="Speak-Bold"/>
                <a:sym typeface="Speak-Bold"/>
              </a:defRPr>
            </a:pPr>
            <a:endParaRPr sz="844"/>
          </a:p>
        </p:txBody>
      </p:sp>
      <p:sp>
        <p:nvSpPr>
          <p:cNvPr id="596" name="Shape 596"/>
          <p:cNvSpPr/>
          <p:nvPr/>
        </p:nvSpPr>
        <p:spPr>
          <a:xfrm>
            <a:off x="3105468" y="1108571"/>
            <a:ext cx="169665" cy="169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25400">
            <a:solidFill>
              <a:srgbClr val="FFFFFF"/>
            </a:solidFill>
            <a:round/>
          </a:ln>
        </p:spPr>
        <p:txBody>
          <a:bodyPr lIns="35719" tIns="35719" rIns="35719" bIns="35719" anchor="ctr"/>
          <a:lstStyle/>
          <a:p>
            <a:pPr marL="28573" marR="28573">
              <a:defRPr sz="1200">
                <a:uFill>
                  <a:solidFill/>
                </a:uFill>
                <a:latin typeface="Speak-Bold"/>
                <a:ea typeface="Speak-Bold"/>
                <a:cs typeface="Speak-Bold"/>
                <a:sym typeface="Speak-Bold"/>
              </a:defRPr>
            </a:pPr>
            <a:endParaRPr sz="844"/>
          </a:p>
        </p:txBody>
      </p:sp>
      <p:sp>
        <p:nvSpPr>
          <p:cNvPr id="597" name="Shape 597"/>
          <p:cNvSpPr/>
          <p:nvPr/>
        </p:nvSpPr>
        <p:spPr>
          <a:xfrm>
            <a:off x="3105468" y="1516093"/>
            <a:ext cx="169665" cy="169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25400">
            <a:solidFill>
              <a:srgbClr val="FFFFFF"/>
            </a:solidFill>
            <a:round/>
          </a:ln>
        </p:spPr>
        <p:txBody>
          <a:bodyPr lIns="35719" tIns="35719" rIns="35719" bIns="35719" anchor="ctr"/>
          <a:lstStyle/>
          <a:p>
            <a:pPr marL="28573" marR="28573">
              <a:defRPr sz="1200">
                <a:uFill>
                  <a:solidFill/>
                </a:uFill>
                <a:latin typeface="Speak-Bold"/>
                <a:ea typeface="Speak-Bold"/>
                <a:cs typeface="Speak-Bold"/>
                <a:sym typeface="Speak-Bold"/>
              </a:defRPr>
            </a:pPr>
            <a:endParaRPr sz="844"/>
          </a:p>
        </p:txBody>
      </p:sp>
      <p:sp>
        <p:nvSpPr>
          <p:cNvPr id="598" name="Shape 598"/>
          <p:cNvSpPr/>
          <p:nvPr/>
        </p:nvSpPr>
        <p:spPr>
          <a:xfrm>
            <a:off x="3105468" y="1923613"/>
            <a:ext cx="169665" cy="169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25400">
            <a:solidFill>
              <a:srgbClr val="FFFFFF"/>
            </a:solidFill>
            <a:round/>
          </a:ln>
        </p:spPr>
        <p:txBody>
          <a:bodyPr lIns="35719" tIns="35719" rIns="35719" bIns="35719" anchor="ctr"/>
          <a:lstStyle/>
          <a:p>
            <a:pPr marL="28573" marR="28573">
              <a:defRPr sz="1200">
                <a:uFill>
                  <a:solidFill/>
                </a:uFill>
                <a:latin typeface="Speak-Bold"/>
                <a:ea typeface="Speak-Bold"/>
                <a:cs typeface="Speak-Bold"/>
                <a:sym typeface="Speak-Bold"/>
              </a:defRPr>
            </a:pPr>
            <a:endParaRPr sz="844"/>
          </a:p>
        </p:txBody>
      </p:sp>
      <p:sp>
        <p:nvSpPr>
          <p:cNvPr id="599" name="Shape 599"/>
          <p:cNvSpPr/>
          <p:nvPr/>
        </p:nvSpPr>
        <p:spPr>
          <a:xfrm>
            <a:off x="3105468" y="2331135"/>
            <a:ext cx="169665" cy="169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25400">
            <a:solidFill>
              <a:srgbClr val="FFFFFF"/>
            </a:solidFill>
            <a:round/>
          </a:ln>
        </p:spPr>
        <p:txBody>
          <a:bodyPr lIns="35719" tIns="35719" rIns="35719" bIns="35719" anchor="ctr"/>
          <a:lstStyle/>
          <a:p>
            <a:pPr marL="28573" marR="28573">
              <a:defRPr sz="1200">
                <a:uFill>
                  <a:solidFill/>
                </a:uFill>
                <a:latin typeface="Speak-Bold"/>
                <a:ea typeface="Speak-Bold"/>
                <a:cs typeface="Speak-Bold"/>
                <a:sym typeface="Speak-Bold"/>
              </a:defRPr>
            </a:pPr>
            <a:endParaRPr sz="844"/>
          </a:p>
        </p:txBody>
      </p:sp>
      <p:sp>
        <p:nvSpPr>
          <p:cNvPr id="600" name="Shape 600"/>
          <p:cNvSpPr/>
          <p:nvPr/>
        </p:nvSpPr>
        <p:spPr>
          <a:xfrm>
            <a:off x="3105468" y="2738656"/>
            <a:ext cx="169665" cy="169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25400">
            <a:solidFill>
              <a:srgbClr val="FFFFFF"/>
            </a:solidFill>
            <a:round/>
          </a:ln>
        </p:spPr>
        <p:txBody>
          <a:bodyPr lIns="35719" tIns="35719" rIns="35719" bIns="35719" anchor="ctr"/>
          <a:lstStyle/>
          <a:p>
            <a:pPr marL="28573" marR="28573">
              <a:defRPr sz="1200">
                <a:uFill>
                  <a:solidFill/>
                </a:uFill>
                <a:latin typeface="Speak-Bold"/>
                <a:ea typeface="Speak-Bold"/>
                <a:cs typeface="Speak-Bold"/>
                <a:sym typeface="Speak-Bold"/>
              </a:defRPr>
            </a:pPr>
            <a:endParaRPr sz="844"/>
          </a:p>
        </p:txBody>
      </p:sp>
      <p:sp>
        <p:nvSpPr>
          <p:cNvPr id="601" name="Shape 601"/>
          <p:cNvSpPr/>
          <p:nvPr/>
        </p:nvSpPr>
        <p:spPr>
          <a:xfrm>
            <a:off x="3105468" y="3146178"/>
            <a:ext cx="169665" cy="169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25400">
            <a:solidFill>
              <a:srgbClr val="FFFFFF"/>
            </a:solidFill>
            <a:round/>
          </a:ln>
        </p:spPr>
        <p:txBody>
          <a:bodyPr lIns="35719" tIns="35719" rIns="35719" bIns="35719" anchor="ctr"/>
          <a:lstStyle/>
          <a:p>
            <a:pPr marL="28573" marR="28573">
              <a:defRPr sz="1200">
                <a:uFill>
                  <a:solidFill/>
                </a:uFill>
                <a:latin typeface="Speak-Bold"/>
                <a:ea typeface="Speak-Bold"/>
                <a:cs typeface="Speak-Bold"/>
                <a:sym typeface="Speak-Bold"/>
              </a:defRPr>
            </a:pPr>
            <a:endParaRPr sz="844"/>
          </a:p>
        </p:txBody>
      </p:sp>
      <p:sp>
        <p:nvSpPr>
          <p:cNvPr id="602" name="Shape 602"/>
          <p:cNvSpPr/>
          <p:nvPr/>
        </p:nvSpPr>
        <p:spPr>
          <a:xfrm>
            <a:off x="3105468" y="3553698"/>
            <a:ext cx="169665" cy="169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lIns="35719" tIns="35719" rIns="35719" bIns="35719" anchor="ctr"/>
          <a:lstStyle/>
          <a:p>
            <a:pPr marL="28573" marR="28573">
              <a:defRPr sz="1200">
                <a:uFill>
                  <a:solidFill/>
                </a:uFill>
                <a:latin typeface="Speak-Bold"/>
                <a:ea typeface="Speak-Bold"/>
                <a:cs typeface="Speak-Bold"/>
                <a:sym typeface="Speak-Bold"/>
              </a:defRPr>
            </a:pPr>
            <a:endParaRPr sz="844"/>
          </a:p>
        </p:txBody>
      </p:sp>
      <p:sp>
        <p:nvSpPr>
          <p:cNvPr id="603" name="Shape 603"/>
          <p:cNvSpPr/>
          <p:nvPr/>
        </p:nvSpPr>
        <p:spPr>
          <a:xfrm>
            <a:off x="3105468" y="3961220"/>
            <a:ext cx="169665" cy="169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lIns="35719" tIns="35719" rIns="35719" bIns="35719" anchor="ctr"/>
          <a:lstStyle/>
          <a:p>
            <a:pPr marL="28573" marR="28573">
              <a:defRPr sz="1200">
                <a:uFill>
                  <a:solidFill/>
                </a:uFill>
                <a:latin typeface="Speak-Bold"/>
                <a:ea typeface="Speak-Bold"/>
                <a:cs typeface="Speak-Bold"/>
                <a:sym typeface="Speak-Bold"/>
              </a:defRPr>
            </a:pPr>
            <a:endParaRPr sz="844"/>
          </a:p>
        </p:txBody>
      </p:sp>
      <p:sp>
        <p:nvSpPr>
          <p:cNvPr id="604" name="Shape 604"/>
          <p:cNvSpPr/>
          <p:nvPr/>
        </p:nvSpPr>
        <p:spPr>
          <a:xfrm>
            <a:off x="3105468" y="4368741"/>
            <a:ext cx="169665" cy="169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lIns="35719" tIns="35719" rIns="35719" bIns="35719" anchor="ctr"/>
          <a:lstStyle/>
          <a:p>
            <a:pPr marL="28573" marR="28573">
              <a:defRPr sz="1200">
                <a:uFill>
                  <a:solidFill/>
                </a:uFill>
                <a:latin typeface="Speak-Bold"/>
                <a:ea typeface="Speak-Bold"/>
                <a:cs typeface="Speak-Bold"/>
                <a:sym typeface="Speak-Bold"/>
              </a:defRPr>
            </a:pPr>
            <a:endParaRPr sz="844"/>
          </a:p>
        </p:txBody>
      </p:sp>
      <p:sp>
        <p:nvSpPr>
          <p:cNvPr id="605" name="Shape 605"/>
          <p:cNvSpPr/>
          <p:nvPr/>
        </p:nvSpPr>
        <p:spPr>
          <a:xfrm>
            <a:off x="3105468" y="4776262"/>
            <a:ext cx="169665" cy="169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lIns="35719" tIns="35719" rIns="35719" bIns="35719" anchor="ctr"/>
          <a:lstStyle/>
          <a:p>
            <a:pPr marL="28573" marR="28573">
              <a:defRPr sz="1200">
                <a:uFill>
                  <a:solidFill/>
                </a:uFill>
                <a:latin typeface="Speak-Bold"/>
                <a:ea typeface="Speak-Bold"/>
                <a:cs typeface="Speak-Bold"/>
                <a:sym typeface="Speak-Bold"/>
              </a:defRPr>
            </a:pPr>
            <a:endParaRPr sz="844"/>
          </a:p>
        </p:txBody>
      </p:sp>
      <p:sp>
        <p:nvSpPr>
          <p:cNvPr id="606" name="Shape 606"/>
          <p:cNvSpPr/>
          <p:nvPr/>
        </p:nvSpPr>
        <p:spPr>
          <a:xfrm>
            <a:off x="3105468" y="5183783"/>
            <a:ext cx="169665" cy="169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25400">
            <a:solidFill>
              <a:srgbClr val="FFFFFF"/>
            </a:solidFill>
            <a:round/>
          </a:ln>
        </p:spPr>
        <p:txBody>
          <a:bodyPr lIns="35719" tIns="35719" rIns="35719" bIns="35719" anchor="ctr"/>
          <a:lstStyle/>
          <a:p>
            <a:pPr marL="28573" marR="28573">
              <a:defRPr sz="1200">
                <a:uFill>
                  <a:solidFill/>
                </a:uFill>
                <a:latin typeface="Speak-Bold"/>
                <a:ea typeface="Speak-Bold"/>
                <a:cs typeface="Speak-Bold"/>
                <a:sym typeface="Speak-Bold"/>
              </a:defRPr>
            </a:pPr>
            <a:endParaRPr sz="844"/>
          </a:p>
        </p:txBody>
      </p:sp>
      <p:sp>
        <p:nvSpPr>
          <p:cNvPr id="607" name="Shape 607"/>
          <p:cNvSpPr/>
          <p:nvPr/>
        </p:nvSpPr>
        <p:spPr>
          <a:xfrm>
            <a:off x="3105468" y="5591305"/>
            <a:ext cx="169665" cy="169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25400">
            <a:solidFill>
              <a:srgbClr val="FFFFFF"/>
            </a:solidFill>
            <a:round/>
          </a:ln>
        </p:spPr>
        <p:txBody>
          <a:bodyPr lIns="35719" tIns="35719" rIns="35719" bIns="35719" anchor="ctr"/>
          <a:lstStyle/>
          <a:p>
            <a:pPr marL="28573" marR="28573">
              <a:defRPr sz="1200">
                <a:uFill>
                  <a:solidFill/>
                </a:uFill>
                <a:latin typeface="Speak-Bold"/>
                <a:ea typeface="Speak-Bold"/>
                <a:cs typeface="Speak-Bold"/>
                <a:sym typeface="Speak-Bold"/>
              </a:defRPr>
            </a:pPr>
            <a:endParaRPr sz="844"/>
          </a:p>
        </p:txBody>
      </p:sp>
      <p:sp>
        <p:nvSpPr>
          <p:cNvPr id="608" name="Shape 608"/>
          <p:cNvSpPr/>
          <p:nvPr/>
        </p:nvSpPr>
        <p:spPr>
          <a:xfrm>
            <a:off x="3105468" y="5998826"/>
            <a:ext cx="169665" cy="169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25400">
            <a:solidFill>
              <a:srgbClr val="FFFFFF"/>
            </a:solidFill>
            <a:round/>
          </a:ln>
        </p:spPr>
        <p:txBody>
          <a:bodyPr lIns="35719" tIns="35719" rIns="35719" bIns="35719" anchor="ctr"/>
          <a:lstStyle/>
          <a:p>
            <a:pPr marL="28573" marR="28573">
              <a:defRPr sz="1200">
                <a:uFill>
                  <a:solidFill/>
                </a:uFill>
                <a:latin typeface="Speak-Bold"/>
                <a:ea typeface="Speak-Bold"/>
                <a:cs typeface="Speak-Bold"/>
                <a:sym typeface="Speak-Bold"/>
              </a:defRPr>
            </a:pPr>
            <a:endParaRPr sz="844"/>
          </a:p>
        </p:txBody>
      </p:sp>
      <p:sp>
        <p:nvSpPr>
          <p:cNvPr id="609" name="Shape 609"/>
          <p:cNvSpPr/>
          <p:nvPr/>
        </p:nvSpPr>
        <p:spPr>
          <a:xfrm>
            <a:off x="3105468" y="6406347"/>
            <a:ext cx="169665" cy="169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3585F"/>
          </a:solidFill>
          <a:ln w="25400">
            <a:solidFill>
              <a:srgbClr val="FFFFFF"/>
            </a:solidFill>
            <a:round/>
          </a:ln>
        </p:spPr>
        <p:txBody>
          <a:bodyPr lIns="35719" tIns="35719" rIns="35719" bIns="35719" anchor="ctr"/>
          <a:lstStyle/>
          <a:p>
            <a:pPr marL="28573" marR="28573">
              <a:defRPr sz="1200">
                <a:uFill>
                  <a:solidFill/>
                </a:uFill>
                <a:latin typeface="Speak-Bold"/>
                <a:ea typeface="Speak-Bold"/>
                <a:cs typeface="Speak-Bold"/>
                <a:sym typeface="Speak-Bold"/>
              </a:defRPr>
            </a:pPr>
            <a:endParaRPr sz="844"/>
          </a:p>
        </p:txBody>
      </p:sp>
    </p:spTree>
    <p:extLst>
      <p:ext uri="{BB962C8B-B14F-4D97-AF65-F5344CB8AC3E}">
        <p14:creationId xmlns:p14="http://schemas.microsoft.com/office/powerpoint/2010/main" val="1151641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FreeGreatPicture.com-11326-red-curtain-curtai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2513" y="-1"/>
            <a:ext cx="10246974" cy="6858001"/>
          </a:xfrm>
          <a:prstGeom prst="rect">
            <a:avLst/>
          </a:prstGeom>
          <a:ln w="25400">
            <a:round/>
          </a:ln>
        </p:spPr>
      </p:pic>
      <p:sp>
        <p:nvSpPr>
          <p:cNvPr id="700" name="Shape 700"/>
          <p:cNvSpPr>
            <a:spLocks noGrp="1"/>
          </p:cNvSpPr>
          <p:nvPr>
            <p:ph type="title"/>
          </p:nvPr>
        </p:nvSpPr>
        <p:spPr>
          <a:xfrm>
            <a:off x="2416970" y="2100820"/>
            <a:ext cx="7358063" cy="2937897"/>
          </a:xfrm>
          <a:prstGeom prst="rect">
            <a:avLst/>
          </a:prstGeom>
        </p:spPr>
        <p:txBody>
          <a:bodyPr/>
          <a:lstStyle/>
          <a:p>
            <a:pPr lvl="0" rtl="0">
              <a:defRPr sz="1800" cap="none" spc="0">
                <a:solidFill>
                  <a:srgbClr val="000000"/>
                </a:solidFill>
                <a:uFillTx/>
              </a:defRPr>
            </a:pPr>
            <a:r>
              <a:rPr lang="ru" sz="4000" b="1">
                <a:solidFill>
                  <a:schemeClr val="bg1"/>
                </a:solidFill>
              </a:rPr>
              <a:t>ПОЙДЕМ В ТЕАТР!</a:t>
            </a:r>
            <a:endParaRPr lang="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548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roup 711"/>
          <p:cNvGrpSpPr/>
          <p:nvPr/>
        </p:nvGrpSpPr>
        <p:grpSpPr>
          <a:xfrm>
            <a:off x="1511068" y="524159"/>
            <a:ext cx="9156934" cy="6023997"/>
            <a:chOff x="0" y="0"/>
            <a:chExt cx="13023193" cy="8567461"/>
          </a:xfrm>
        </p:grpSpPr>
        <p:sp>
          <p:nvSpPr>
            <p:cNvPr id="702" name="Shape 702"/>
            <p:cNvSpPr/>
            <p:nvPr/>
          </p:nvSpPr>
          <p:spPr>
            <a:xfrm>
              <a:off x="0" y="4394200"/>
              <a:ext cx="13023193" cy="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844"/>
            </a:p>
          </p:txBody>
        </p:sp>
        <p:sp>
          <p:nvSpPr>
            <p:cNvPr id="703" name="Shape 703"/>
            <p:cNvSpPr/>
            <p:nvPr/>
          </p:nvSpPr>
          <p:spPr>
            <a:xfrm>
              <a:off x="819924" y="0"/>
              <a:ext cx="827669" cy="594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t">
              <a:spAutoFit/>
            </a:bodyPr>
            <a:lstStyle>
              <a:lvl1pPr algn="ctr">
                <a:lnSpc>
                  <a:spcPct val="80000"/>
                </a:lnSpc>
                <a:defRPr sz="4000" cap="all" spc="-79">
                  <a:uFill>
                    <a:solidFill>
                      <a:srgbClr val="CD4100"/>
                    </a:solidFill>
                  </a:uFill>
                  <a:latin typeface="Glober Book"/>
                  <a:ea typeface="Glober Book"/>
                  <a:cs typeface="Glober Book"/>
                  <a:sym typeface="Glober Book"/>
                </a:defRPr>
              </a:lvl1pPr>
            </a:lstStyle>
            <a:p>
              <a:pPr lvl="0" algn="l" rtl="0">
                <a:defRPr sz="1800" cap="none" spc="0">
                  <a:uFillTx/>
                </a:defRPr>
              </a:pPr>
              <a:r>
                <a:rPr lang="ru" sz="2812" spc="-56"/>
                <a:t>ДО</a:t>
              </a:r>
            </a:p>
          </p:txBody>
        </p:sp>
        <p:sp>
          <p:nvSpPr>
            <p:cNvPr id="704" name="Shape 704"/>
            <p:cNvSpPr/>
            <p:nvPr/>
          </p:nvSpPr>
          <p:spPr>
            <a:xfrm>
              <a:off x="9942104" y="0"/>
              <a:ext cx="1851493" cy="594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t">
              <a:spAutoFit/>
            </a:bodyPr>
            <a:lstStyle>
              <a:lvl1pPr algn="ctr">
                <a:lnSpc>
                  <a:spcPct val="80000"/>
                </a:lnSpc>
                <a:defRPr sz="4000" cap="all" spc="-79">
                  <a:uFill>
                    <a:solidFill>
                      <a:srgbClr val="CD4100"/>
                    </a:solidFill>
                  </a:uFill>
                  <a:latin typeface="Glober Book"/>
                  <a:ea typeface="Glober Book"/>
                  <a:cs typeface="Glober Book"/>
                  <a:sym typeface="Glober Book"/>
                </a:defRPr>
              </a:lvl1pPr>
            </a:lstStyle>
            <a:p>
              <a:pPr lvl="0" algn="l" rtl="0">
                <a:defRPr sz="1800" cap="none" spc="0">
                  <a:uFillTx/>
                </a:defRPr>
              </a:pPr>
              <a:r>
                <a:rPr lang="ru" sz="2812" spc="-56"/>
                <a:t>ПОСЛЕ</a:t>
              </a:r>
            </a:p>
          </p:txBody>
        </p:sp>
        <p:grpSp>
          <p:nvGrpSpPr>
            <p:cNvPr id="708" name="Group 708"/>
            <p:cNvGrpSpPr/>
            <p:nvPr/>
          </p:nvGrpSpPr>
          <p:grpSpPr>
            <a:xfrm>
              <a:off x="4152898" y="0"/>
              <a:ext cx="4737103" cy="8567461"/>
              <a:chOff x="-1" y="0"/>
              <a:chExt cx="4737102" cy="8567460"/>
            </a:xfrm>
          </p:grpSpPr>
          <p:sp>
            <p:nvSpPr>
              <p:cNvPr id="705" name="Shape 705"/>
              <p:cNvSpPr/>
              <p:nvPr/>
            </p:nvSpPr>
            <p:spPr>
              <a:xfrm>
                <a:off x="1728469" y="0"/>
                <a:ext cx="2709984" cy="5949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numCol="1" anchor="t">
                <a:spAutoFit/>
              </a:bodyPr>
              <a:lstStyle>
                <a:lvl1pPr algn="ctr">
                  <a:lnSpc>
                    <a:spcPct val="80000"/>
                  </a:lnSpc>
                  <a:defRPr sz="4000" cap="all" spc="-79">
                    <a:uFill>
                      <a:solidFill>
                        <a:srgbClr val="CD4100"/>
                      </a:solidFill>
                    </a:uFill>
                    <a:latin typeface="Glober Book"/>
                    <a:ea typeface="Glober Book"/>
                    <a:cs typeface="Glober Book"/>
                    <a:sym typeface="Glober Book"/>
                  </a:defRPr>
                </a:lvl1pPr>
              </a:lstStyle>
              <a:p>
                <a:pPr lvl="0" algn="l" rtl="0">
                  <a:defRPr sz="1800" cap="none" spc="0">
                    <a:uFillTx/>
                  </a:defRPr>
                </a:pPr>
                <a:r>
                  <a:rPr lang="ru" sz="2812" spc="-56"/>
                  <a:t>ВО ВРЕМЯ</a:t>
                </a:r>
              </a:p>
            </p:txBody>
          </p:sp>
          <p:sp>
            <p:nvSpPr>
              <p:cNvPr id="706" name="Shape 706"/>
              <p:cNvSpPr/>
              <p:nvPr/>
            </p:nvSpPr>
            <p:spPr>
              <a:xfrm flipH="1">
                <a:off x="-1" y="76200"/>
                <a:ext cx="2" cy="849126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1457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707" name="Shape 707"/>
              <p:cNvSpPr/>
              <p:nvPr/>
            </p:nvSpPr>
            <p:spPr>
              <a:xfrm flipH="1">
                <a:off x="4737100" y="76200"/>
                <a:ext cx="1" cy="849126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200000" sp="200000"/>
                </a:custDash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1457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844"/>
              </a:p>
            </p:txBody>
          </p:sp>
        </p:grpSp>
        <p:sp>
          <p:nvSpPr>
            <p:cNvPr id="709" name="Shape 709"/>
            <p:cNvSpPr/>
            <p:nvPr/>
          </p:nvSpPr>
          <p:spPr>
            <a:xfrm>
              <a:off x="681433" y="1395085"/>
              <a:ext cx="967102" cy="1641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t">
              <a:spAutoFit/>
            </a:bodyPr>
            <a:lstStyle>
              <a:lvl1pPr marL="40639" marR="40639">
                <a:defRPr sz="10000">
                  <a:solidFill>
                    <a:srgbClr val="FFFFFF"/>
                  </a:solidFill>
                  <a:uFill>
                    <a:solidFill>
                      <a:srgbClr val="77BB41"/>
                    </a:solidFill>
                  </a:uFill>
                  <a:latin typeface="Glober Heavy"/>
                  <a:ea typeface="Glober Heavy"/>
                  <a:cs typeface="Glober Heavy"/>
                  <a:sym typeface="Glober Heavy"/>
                </a:defRPr>
              </a:lvl1pPr>
            </a:lstStyle>
            <a:p>
              <a:pPr lvl="0" algn="l" rt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ru" sz="7031"/>
                <a:t>+</a:t>
              </a:r>
            </a:p>
          </p:txBody>
        </p:sp>
        <p:sp>
          <p:nvSpPr>
            <p:cNvPr id="710" name="Shape 710"/>
            <p:cNvSpPr/>
            <p:nvPr/>
          </p:nvSpPr>
          <p:spPr>
            <a:xfrm>
              <a:off x="751285" y="5379617"/>
              <a:ext cx="645648" cy="1641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t">
              <a:spAutoFit/>
            </a:bodyPr>
            <a:lstStyle>
              <a:lvl1pPr marL="40639" marR="40639">
                <a:defRPr sz="10000">
                  <a:solidFill>
                    <a:srgbClr val="FFFFFF"/>
                  </a:solidFill>
                  <a:uFill>
                    <a:solidFill>
                      <a:srgbClr val="FF4013"/>
                    </a:solidFill>
                  </a:uFill>
                  <a:latin typeface="Glober Heavy"/>
                  <a:ea typeface="Glober Heavy"/>
                  <a:cs typeface="Glober Heavy"/>
                  <a:sym typeface="Glober Heavy"/>
                </a:defRPr>
              </a:lvl1pPr>
            </a:lstStyle>
            <a:p>
              <a:pPr lvl="0" algn="l" rt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ru" sz="7031"/>
                <a:t>-</a:t>
              </a:r>
            </a:p>
          </p:txBody>
        </p:sp>
      </p:grpSp>
      <p:grpSp>
        <p:nvGrpSpPr>
          <p:cNvPr id="714" name="Group 714"/>
          <p:cNvGrpSpPr/>
          <p:nvPr/>
        </p:nvGrpSpPr>
        <p:grpSpPr>
          <a:xfrm>
            <a:off x="1287310" y="2115152"/>
            <a:ext cx="1428751" cy="1384102"/>
            <a:chOff x="-215900" y="-139700"/>
            <a:chExt cx="2032000" cy="1968500"/>
          </a:xfrm>
        </p:grpSpPr>
        <p:sp>
          <p:nvSpPr>
            <p:cNvPr id="713" name="Shape 713"/>
            <p:cNvSpPr/>
            <p:nvPr/>
          </p:nvSpPr>
          <p:spPr>
            <a:xfrm>
              <a:off x="0" y="0"/>
              <a:ext cx="1600200" cy="1409700"/>
            </a:xfrm>
            <a:prstGeom prst="rect">
              <a:avLst/>
            </a:prstGeom>
            <a:solidFill>
              <a:srgbClr val="FCF54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ctr">
                <a:lnSpc>
                  <a:spcPct val="80000"/>
                </a:lnSpc>
                <a:defRPr cap="all" spc="-39">
                  <a:uFill>
                    <a:solidFill>
                      <a:srgbClr val="CD4100"/>
                    </a:solidFill>
                  </a:uFill>
                  <a:latin typeface="Glober Regular"/>
                  <a:ea typeface="Glober Regular"/>
                  <a:cs typeface="Glober Regular"/>
                  <a:sym typeface="Glober Regular"/>
                </a:defRPr>
              </a:lvl1pPr>
            </a:lstStyle>
            <a:p>
              <a:pPr lvl="0" algn="l" rtl="0">
                <a:defRPr sz="1800" cap="none" spc="0">
                  <a:uFillTx/>
                </a:defRPr>
              </a:pPr>
              <a:r>
                <a:rPr lang="ru" sz="1406" spc="-27"/>
                <a:t>ВЫБОР ПРЕДСТАВЛЕНИЯ</a:t>
              </a:r>
            </a:p>
          </p:txBody>
        </p:sp>
        <p:pic>
          <p:nvPicPr>
            <p:cNvPr id="712" name="Picture 711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15900" y="-139700"/>
              <a:ext cx="2032000" cy="1968500"/>
            </a:xfrm>
            <a:prstGeom prst="rect">
              <a:avLst/>
            </a:prstGeom>
            <a:effectLst/>
          </p:spPr>
        </p:pic>
      </p:grpSp>
      <p:grpSp>
        <p:nvGrpSpPr>
          <p:cNvPr id="717" name="Group 717"/>
          <p:cNvGrpSpPr/>
          <p:nvPr/>
        </p:nvGrpSpPr>
        <p:grpSpPr>
          <a:xfrm>
            <a:off x="1676321" y="4330900"/>
            <a:ext cx="1446610" cy="1330523"/>
            <a:chOff x="-215900" y="-139700"/>
            <a:chExt cx="2057400" cy="1892300"/>
          </a:xfrm>
        </p:grpSpPr>
        <p:sp>
          <p:nvSpPr>
            <p:cNvPr id="716" name="Shape 716"/>
            <p:cNvSpPr/>
            <p:nvPr/>
          </p:nvSpPr>
          <p:spPr>
            <a:xfrm>
              <a:off x="0" y="0"/>
              <a:ext cx="1625600" cy="1333500"/>
            </a:xfrm>
            <a:prstGeom prst="rect">
              <a:avLst/>
            </a:prstGeom>
            <a:solidFill>
              <a:srgbClr val="FCF54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ctr">
                <a:lnSpc>
                  <a:spcPct val="80000"/>
                </a:lnSpc>
                <a:defRPr cap="all" spc="-39">
                  <a:uFill>
                    <a:solidFill>
                      <a:srgbClr val="CD4100"/>
                    </a:solidFill>
                  </a:uFill>
                  <a:latin typeface="Glober Regular"/>
                  <a:ea typeface="Glober Regular"/>
                  <a:cs typeface="Glober Regular"/>
                  <a:sym typeface="Glober Regular"/>
                </a:defRPr>
              </a:lvl1pPr>
            </a:lstStyle>
            <a:p>
              <a:pPr lvl="0" algn="l" rtl="0">
                <a:defRPr sz="1800" cap="none" spc="0">
                  <a:uFillTx/>
                </a:defRPr>
              </a:pPr>
              <a:r>
                <a:rPr lang="ru" sz="1406" spc="-27"/>
                <a:t>ПОКУПКА БИЛЕТА</a:t>
              </a:r>
            </a:p>
          </p:txBody>
        </p:sp>
        <p:pic>
          <p:nvPicPr>
            <p:cNvPr id="715" name="Picture 71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2057400" cy="1892300"/>
            </a:xfrm>
            <a:prstGeom prst="rect">
              <a:avLst/>
            </a:prstGeom>
            <a:effectLst/>
          </p:spPr>
        </p:pic>
      </p:grpSp>
      <p:grpSp>
        <p:nvGrpSpPr>
          <p:cNvPr id="720" name="Group 720"/>
          <p:cNvGrpSpPr/>
          <p:nvPr/>
        </p:nvGrpSpPr>
        <p:grpSpPr>
          <a:xfrm>
            <a:off x="2587149" y="2348508"/>
            <a:ext cx="1732360" cy="1268016"/>
            <a:chOff x="-215900" y="-139700"/>
            <a:chExt cx="2463800" cy="1803400"/>
          </a:xfrm>
        </p:grpSpPr>
        <p:sp>
          <p:nvSpPr>
            <p:cNvPr id="719" name="Shape 719"/>
            <p:cNvSpPr/>
            <p:nvPr/>
          </p:nvSpPr>
          <p:spPr>
            <a:xfrm>
              <a:off x="0" y="0"/>
              <a:ext cx="2032000" cy="1244600"/>
            </a:xfrm>
            <a:prstGeom prst="rect">
              <a:avLst/>
            </a:prstGeom>
            <a:solidFill>
              <a:srgbClr val="FCF54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ctr">
                <a:lnSpc>
                  <a:spcPct val="80000"/>
                </a:lnSpc>
                <a:defRPr cap="all" spc="-39">
                  <a:uFill>
                    <a:solidFill>
                      <a:srgbClr val="CD4100"/>
                    </a:solidFill>
                  </a:uFill>
                  <a:latin typeface="Glober Regular"/>
                  <a:ea typeface="Glober Regular"/>
                  <a:cs typeface="Glober Regular"/>
                  <a:sym typeface="Glober Regular"/>
                </a:defRPr>
              </a:lvl1pPr>
            </a:lstStyle>
            <a:p>
              <a:pPr lvl="0" algn="l" rtl="0">
                <a:defRPr sz="1800" cap="none" spc="0">
                  <a:uFillTx/>
                </a:defRPr>
              </a:pPr>
              <a:r>
                <a:rPr lang="ru" sz="1406" spc="-27"/>
                <a:t>ОДЕЖДА</a:t>
              </a:r>
            </a:p>
          </p:txBody>
        </p:sp>
        <p:pic>
          <p:nvPicPr>
            <p:cNvPr id="718" name="Picture 717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15900" y="-139700"/>
              <a:ext cx="2463800" cy="1803400"/>
            </a:xfrm>
            <a:prstGeom prst="rect">
              <a:avLst/>
            </a:prstGeom>
            <a:effectLst/>
          </p:spPr>
        </p:pic>
      </p:grpSp>
      <p:grpSp>
        <p:nvGrpSpPr>
          <p:cNvPr id="723" name="Group 723"/>
          <p:cNvGrpSpPr/>
          <p:nvPr/>
        </p:nvGrpSpPr>
        <p:grpSpPr>
          <a:xfrm>
            <a:off x="3256877" y="4393406"/>
            <a:ext cx="1875235" cy="1214438"/>
            <a:chOff x="-215900" y="-139700"/>
            <a:chExt cx="2667000" cy="1727200"/>
          </a:xfrm>
        </p:grpSpPr>
        <p:sp>
          <p:nvSpPr>
            <p:cNvPr id="722" name="Shape 722"/>
            <p:cNvSpPr/>
            <p:nvPr/>
          </p:nvSpPr>
          <p:spPr>
            <a:xfrm>
              <a:off x="0" y="0"/>
              <a:ext cx="2235200" cy="1168400"/>
            </a:xfrm>
            <a:prstGeom prst="rect">
              <a:avLst/>
            </a:prstGeom>
            <a:solidFill>
              <a:srgbClr val="FCF54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ctr">
                <a:lnSpc>
                  <a:spcPct val="80000"/>
                </a:lnSpc>
                <a:defRPr cap="all" spc="-39">
                  <a:uFill>
                    <a:solidFill>
                      <a:srgbClr val="CD4100"/>
                    </a:solidFill>
                  </a:uFill>
                  <a:latin typeface="Glober Regular"/>
                  <a:ea typeface="Glober Regular"/>
                  <a:cs typeface="Glober Regular"/>
                  <a:sym typeface="Glober Regular"/>
                </a:defRPr>
              </a:lvl1pPr>
            </a:lstStyle>
            <a:p>
              <a:pPr lvl="0" algn="l" rtl="0">
                <a:defRPr sz="1800" cap="none" spc="0">
                  <a:uFillTx/>
                </a:defRPr>
              </a:pPr>
              <a:r>
                <a:rPr lang="ru" sz="1406" spc="-27"/>
                <a:t>ПАРКОВКА</a:t>
              </a:r>
            </a:p>
          </p:txBody>
        </p:sp>
        <p:pic>
          <p:nvPicPr>
            <p:cNvPr id="721" name="Picture 720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0"/>
              <a:ext cx="2667000" cy="1727200"/>
            </a:xfrm>
            <a:prstGeom prst="rect">
              <a:avLst/>
            </a:prstGeom>
            <a:effectLst/>
          </p:spPr>
        </p:pic>
      </p:grpSp>
      <p:grpSp>
        <p:nvGrpSpPr>
          <p:cNvPr id="726" name="Group 726"/>
          <p:cNvGrpSpPr/>
          <p:nvPr/>
        </p:nvGrpSpPr>
        <p:grpSpPr>
          <a:xfrm>
            <a:off x="4123057" y="3241476"/>
            <a:ext cx="2160985" cy="1268016"/>
            <a:chOff x="-215900" y="-139700"/>
            <a:chExt cx="3073400" cy="1803400"/>
          </a:xfrm>
        </p:grpSpPr>
        <p:sp>
          <p:nvSpPr>
            <p:cNvPr id="725" name="Shape 725"/>
            <p:cNvSpPr/>
            <p:nvPr/>
          </p:nvSpPr>
          <p:spPr>
            <a:xfrm>
              <a:off x="0" y="0"/>
              <a:ext cx="2641600" cy="1244600"/>
            </a:xfrm>
            <a:prstGeom prst="rect">
              <a:avLst/>
            </a:prstGeom>
            <a:solidFill>
              <a:srgbClr val="FCF54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ctr">
                <a:lnSpc>
                  <a:spcPct val="80000"/>
                </a:lnSpc>
                <a:defRPr cap="all" spc="-39">
                  <a:uFill>
                    <a:solidFill>
                      <a:srgbClr val="CD4100"/>
                    </a:solidFill>
                  </a:uFill>
                  <a:latin typeface="Glober Regular"/>
                  <a:ea typeface="Glober Regular"/>
                  <a:cs typeface="Glober Regular"/>
                  <a:sym typeface="Glober Regular"/>
                </a:defRPr>
              </a:lvl1pPr>
            </a:lstStyle>
            <a:p>
              <a:pPr lvl="0" algn="l" rtl="0">
                <a:defRPr sz="1800" cap="none" spc="0">
                  <a:uFillTx/>
                </a:defRPr>
              </a:pPr>
              <a:r>
                <a:rPr lang="ru" sz="1406" spc="-27"/>
                <a:t>ПРИБЫТИЕ</a:t>
              </a:r>
            </a:p>
          </p:txBody>
        </p:sp>
        <p:pic>
          <p:nvPicPr>
            <p:cNvPr id="724" name="Picture 723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15900" y="-139700"/>
              <a:ext cx="3073400" cy="1803400"/>
            </a:xfrm>
            <a:prstGeom prst="rect">
              <a:avLst/>
            </a:prstGeom>
            <a:effectLst/>
          </p:spPr>
        </p:pic>
      </p:grpSp>
      <p:grpSp>
        <p:nvGrpSpPr>
          <p:cNvPr id="729" name="Group 729"/>
          <p:cNvGrpSpPr/>
          <p:nvPr/>
        </p:nvGrpSpPr>
        <p:grpSpPr>
          <a:xfrm>
            <a:off x="4560610" y="2178844"/>
            <a:ext cx="1732360" cy="1268016"/>
            <a:chOff x="-215900" y="-139700"/>
            <a:chExt cx="2463800" cy="1803400"/>
          </a:xfrm>
        </p:grpSpPr>
        <p:sp>
          <p:nvSpPr>
            <p:cNvPr id="728" name="Shape 728"/>
            <p:cNvSpPr/>
            <p:nvPr/>
          </p:nvSpPr>
          <p:spPr>
            <a:xfrm>
              <a:off x="0" y="0"/>
              <a:ext cx="2032000" cy="1244600"/>
            </a:xfrm>
            <a:prstGeom prst="rect">
              <a:avLst/>
            </a:prstGeom>
            <a:solidFill>
              <a:srgbClr val="FCF54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ctr">
                <a:lnSpc>
                  <a:spcPct val="80000"/>
                </a:lnSpc>
                <a:defRPr cap="all" spc="-39">
                  <a:uFill>
                    <a:solidFill>
                      <a:srgbClr val="CD4100"/>
                    </a:solidFill>
                  </a:uFill>
                  <a:latin typeface="Glober Regular"/>
                  <a:ea typeface="Glober Regular"/>
                  <a:cs typeface="Glober Regular"/>
                  <a:sym typeface="Glober Regular"/>
                </a:defRPr>
              </a:lvl1pPr>
            </a:lstStyle>
            <a:p>
              <a:pPr lvl="0" algn="l" rtl="0">
                <a:defRPr sz="1800" cap="none" spc="0">
                  <a:uFillTx/>
                </a:defRPr>
              </a:pPr>
              <a:r>
                <a:rPr lang="ru" sz="1406" spc="-27"/>
                <a:t>ГАРДЕРОБ</a:t>
              </a:r>
            </a:p>
          </p:txBody>
        </p:sp>
        <p:pic>
          <p:nvPicPr>
            <p:cNvPr id="727" name="Picture 726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15900" y="-139700"/>
              <a:ext cx="2463800" cy="1803400"/>
            </a:xfrm>
            <a:prstGeom prst="rect">
              <a:avLst/>
            </a:prstGeom>
            <a:effectLst/>
          </p:spPr>
        </p:pic>
      </p:grpSp>
      <p:grpSp>
        <p:nvGrpSpPr>
          <p:cNvPr id="732" name="Group 732"/>
          <p:cNvGrpSpPr/>
          <p:nvPr/>
        </p:nvGrpSpPr>
        <p:grpSpPr>
          <a:xfrm>
            <a:off x="5051744" y="1348383"/>
            <a:ext cx="1651993" cy="1268016"/>
            <a:chOff x="-215900" y="-139700"/>
            <a:chExt cx="2349500" cy="1803400"/>
          </a:xfrm>
        </p:grpSpPr>
        <p:sp>
          <p:nvSpPr>
            <p:cNvPr id="731" name="Shape 731"/>
            <p:cNvSpPr/>
            <p:nvPr/>
          </p:nvSpPr>
          <p:spPr>
            <a:xfrm>
              <a:off x="0" y="0"/>
              <a:ext cx="1917700" cy="1244600"/>
            </a:xfrm>
            <a:prstGeom prst="rect">
              <a:avLst/>
            </a:prstGeom>
            <a:solidFill>
              <a:srgbClr val="FCF54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ctr">
                <a:lnSpc>
                  <a:spcPct val="80000"/>
                </a:lnSpc>
                <a:defRPr cap="all" spc="-39">
                  <a:uFill>
                    <a:solidFill>
                      <a:srgbClr val="CD4100"/>
                    </a:solidFill>
                  </a:uFill>
                  <a:latin typeface="Glober Regular"/>
                  <a:ea typeface="Glober Regular"/>
                  <a:cs typeface="Glober Regular"/>
                  <a:sym typeface="Glober Regular"/>
                </a:defRPr>
              </a:lvl1pPr>
            </a:lstStyle>
            <a:p>
              <a:pPr lvl="0" algn="l" rtl="0">
                <a:defRPr sz="1800" cap="none" spc="0">
                  <a:uFillTx/>
                </a:defRPr>
              </a:pPr>
              <a:r>
                <a:rPr lang="ru" sz="1406" spc="-27"/>
                <a:t>ТУАЛЕТ</a:t>
              </a:r>
            </a:p>
          </p:txBody>
        </p:sp>
        <p:pic>
          <p:nvPicPr>
            <p:cNvPr id="730" name="Picture 729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15900" y="-139700"/>
              <a:ext cx="2349500" cy="1803400"/>
            </a:xfrm>
            <a:prstGeom prst="rect">
              <a:avLst/>
            </a:prstGeom>
            <a:effectLst/>
          </p:spPr>
        </p:pic>
      </p:grpSp>
      <p:grpSp>
        <p:nvGrpSpPr>
          <p:cNvPr id="735" name="Group 735"/>
          <p:cNvGrpSpPr/>
          <p:nvPr/>
        </p:nvGrpSpPr>
        <p:grpSpPr>
          <a:xfrm>
            <a:off x="5614313" y="455414"/>
            <a:ext cx="1732360" cy="1268016"/>
            <a:chOff x="-215900" y="-139700"/>
            <a:chExt cx="2463800" cy="1803400"/>
          </a:xfrm>
        </p:grpSpPr>
        <p:sp>
          <p:nvSpPr>
            <p:cNvPr id="734" name="Shape 734"/>
            <p:cNvSpPr/>
            <p:nvPr/>
          </p:nvSpPr>
          <p:spPr>
            <a:xfrm>
              <a:off x="0" y="0"/>
              <a:ext cx="2032000" cy="1244600"/>
            </a:xfrm>
            <a:prstGeom prst="rect">
              <a:avLst/>
            </a:prstGeom>
            <a:solidFill>
              <a:srgbClr val="FFBA49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ctr">
                <a:lnSpc>
                  <a:spcPct val="80000"/>
                </a:lnSpc>
                <a:defRPr cap="all" spc="-39">
                  <a:uFill>
                    <a:solidFill>
                      <a:srgbClr val="CD4100"/>
                    </a:solidFill>
                  </a:uFill>
                  <a:latin typeface="Glober Regular"/>
                  <a:ea typeface="Glober Regular"/>
                  <a:cs typeface="Glober Regular"/>
                  <a:sym typeface="Glober Regular"/>
                </a:defRPr>
              </a:lvl1pPr>
            </a:lstStyle>
            <a:p>
              <a:pPr lvl="0" algn="l" rtl="0">
                <a:defRPr sz="1800" cap="none" spc="0">
                  <a:uFillTx/>
                </a:defRPr>
              </a:pPr>
              <a:r>
                <a:rPr lang="ru" sz="1406" spc="-27"/>
                <a:t>I ДЕЙСТВИЕ</a:t>
              </a:r>
            </a:p>
          </p:txBody>
        </p:sp>
        <p:pic>
          <p:nvPicPr>
            <p:cNvPr id="733" name="Picture 732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15900" y="-139700"/>
              <a:ext cx="2463800" cy="1803400"/>
            </a:xfrm>
            <a:prstGeom prst="rect">
              <a:avLst/>
            </a:prstGeom>
            <a:effectLst/>
          </p:spPr>
        </p:pic>
      </p:grpSp>
      <p:grpSp>
        <p:nvGrpSpPr>
          <p:cNvPr id="738" name="Group 738"/>
          <p:cNvGrpSpPr/>
          <p:nvPr/>
        </p:nvGrpSpPr>
        <p:grpSpPr>
          <a:xfrm>
            <a:off x="5757189" y="4393406"/>
            <a:ext cx="1875235" cy="1268016"/>
            <a:chOff x="-215900" y="-139700"/>
            <a:chExt cx="2667000" cy="1803400"/>
          </a:xfrm>
        </p:grpSpPr>
        <p:sp>
          <p:nvSpPr>
            <p:cNvPr id="737" name="Shape 737"/>
            <p:cNvSpPr/>
            <p:nvPr/>
          </p:nvSpPr>
          <p:spPr>
            <a:xfrm>
              <a:off x="0" y="0"/>
              <a:ext cx="2235200" cy="1244600"/>
            </a:xfrm>
            <a:prstGeom prst="rect">
              <a:avLst/>
            </a:prstGeom>
            <a:solidFill>
              <a:srgbClr val="FCF54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ctr">
                <a:lnSpc>
                  <a:spcPct val="80000"/>
                </a:lnSpc>
                <a:defRPr cap="all" spc="-39">
                  <a:uFill>
                    <a:solidFill>
                      <a:srgbClr val="CD4100"/>
                    </a:solidFill>
                  </a:uFill>
                  <a:latin typeface="Glober Regular"/>
                  <a:ea typeface="Glober Regular"/>
                  <a:cs typeface="Glober Regular"/>
                  <a:sym typeface="Glober Regular"/>
                </a:defRPr>
              </a:lvl1pPr>
            </a:lstStyle>
            <a:p>
              <a:pPr lvl="0" algn="l" rtl="0">
                <a:defRPr sz="1800" cap="none" spc="0">
                  <a:uFillTx/>
                </a:defRPr>
              </a:pPr>
              <a:r>
                <a:rPr lang="ru" sz="1406" spc="-27"/>
                <a:t>ОЧЕРЕДЬ В БУФЕТ</a:t>
              </a:r>
            </a:p>
          </p:txBody>
        </p:sp>
        <p:pic>
          <p:nvPicPr>
            <p:cNvPr id="736" name="Picture 735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215900" y="-139700"/>
              <a:ext cx="2667000" cy="1803400"/>
            </a:xfrm>
            <a:prstGeom prst="rect">
              <a:avLst/>
            </a:prstGeom>
            <a:effectLst/>
          </p:spPr>
        </p:pic>
      </p:grpSp>
      <p:grpSp>
        <p:nvGrpSpPr>
          <p:cNvPr id="741" name="Group 741"/>
          <p:cNvGrpSpPr/>
          <p:nvPr/>
        </p:nvGrpSpPr>
        <p:grpSpPr>
          <a:xfrm>
            <a:off x="7766369" y="3643312"/>
            <a:ext cx="1544837" cy="1268016"/>
            <a:chOff x="-215900" y="-139700"/>
            <a:chExt cx="2197100" cy="1803400"/>
          </a:xfrm>
        </p:grpSpPr>
        <p:sp>
          <p:nvSpPr>
            <p:cNvPr id="740" name="Shape 740"/>
            <p:cNvSpPr/>
            <p:nvPr/>
          </p:nvSpPr>
          <p:spPr>
            <a:xfrm>
              <a:off x="0" y="0"/>
              <a:ext cx="1765300" cy="1244600"/>
            </a:xfrm>
            <a:prstGeom prst="rect">
              <a:avLst/>
            </a:prstGeom>
            <a:solidFill>
              <a:srgbClr val="FCF54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 lvl="0" algn="ctr" rtl="0">
                <a:lnSpc>
                  <a:spcPct val="80000"/>
                </a:lnSpc>
                <a:defRPr sz="1800"/>
              </a:pPr>
              <a:r>
                <a:rPr lang="ru" sz="1406" cap="all" spc="-27">
                  <a:uFill>
                    <a:solidFill>
                      <a:srgbClr val="CD4100"/>
                    </a:solidFill>
                  </a:uFill>
                  <a:latin typeface="Glober Regular"/>
                  <a:ea typeface="Glober Regular"/>
                  <a:cs typeface="Glober Regular"/>
                  <a:sym typeface="Glober Regular"/>
                </a:rPr>
                <a:t>ОЧЕРЕДЬ В</a:t>
              </a:r>
            </a:p>
            <a:p>
              <a:pPr lvl="0" algn="ctr" rtl="0">
                <a:lnSpc>
                  <a:spcPct val="80000"/>
                </a:lnSpc>
                <a:defRPr sz="1800"/>
              </a:pPr>
              <a:r>
                <a:rPr lang="ru" sz="1406" cap="all" spc="-27">
                  <a:uFill>
                    <a:solidFill>
                      <a:srgbClr val="CD4100"/>
                    </a:solidFill>
                  </a:uFill>
                  <a:latin typeface="Glober Regular"/>
                  <a:ea typeface="Glober Regular"/>
                  <a:cs typeface="Glober Regular"/>
                  <a:sym typeface="Glober Regular"/>
                </a:rPr>
                <a:t>ГАРДЕРОБ</a:t>
              </a:r>
            </a:p>
          </p:txBody>
        </p:sp>
        <p:pic>
          <p:nvPicPr>
            <p:cNvPr id="739" name="Picture 738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215900" y="-139700"/>
              <a:ext cx="2197100" cy="1803400"/>
            </a:xfrm>
            <a:prstGeom prst="rect">
              <a:avLst/>
            </a:prstGeom>
            <a:effectLst/>
          </p:spPr>
        </p:pic>
      </p:grpSp>
      <p:grpSp>
        <p:nvGrpSpPr>
          <p:cNvPr id="744" name="Group 744"/>
          <p:cNvGrpSpPr/>
          <p:nvPr/>
        </p:nvGrpSpPr>
        <p:grpSpPr>
          <a:xfrm>
            <a:off x="6998415" y="1009055"/>
            <a:ext cx="1732360" cy="1268016"/>
            <a:chOff x="-215900" y="-139700"/>
            <a:chExt cx="2463800" cy="1803400"/>
          </a:xfrm>
        </p:grpSpPr>
        <p:sp>
          <p:nvSpPr>
            <p:cNvPr id="743" name="Shape 743"/>
            <p:cNvSpPr/>
            <p:nvPr/>
          </p:nvSpPr>
          <p:spPr>
            <a:xfrm>
              <a:off x="0" y="0"/>
              <a:ext cx="2032000" cy="1244600"/>
            </a:xfrm>
            <a:prstGeom prst="rect">
              <a:avLst/>
            </a:prstGeom>
            <a:solidFill>
              <a:srgbClr val="FFBA49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ctr">
                <a:lnSpc>
                  <a:spcPct val="80000"/>
                </a:lnSpc>
                <a:defRPr cap="all" spc="-39">
                  <a:uFill>
                    <a:solidFill>
                      <a:srgbClr val="CD4100"/>
                    </a:solidFill>
                  </a:uFill>
                  <a:latin typeface="Glober Regular"/>
                  <a:ea typeface="Glober Regular"/>
                  <a:cs typeface="Glober Regular"/>
                  <a:sym typeface="Glober Regular"/>
                </a:defRPr>
              </a:lvl1pPr>
            </a:lstStyle>
            <a:p>
              <a:pPr lvl="0" algn="l" rtl="0">
                <a:defRPr sz="1800" cap="none" spc="0">
                  <a:uFillTx/>
                </a:defRPr>
              </a:pPr>
              <a:r>
                <a:rPr lang="ru" sz="1406" spc="-27"/>
                <a:t>II ДЕЙСТВИЕ</a:t>
              </a:r>
            </a:p>
          </p:txBody>
        </p:sp>
        <p:pic>
          <p:nvPicPr>
            <p:cNvPr id="742" name="Picture 741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15900" y="-139700"/>
              <a:ext cx="2463800" cy="1803400"/>
            </a:xfrm>
            <a:prstGeom prst="rect">
              <a:avLst/>
            </a:prstGeom>
            <a:effectLst/>
          </p:spPr>
        </p:pic>
      </p:grpSp>
      <p:grpSp>
        <p:nvGrpSpPr>
          <p:cNvPr id="747" name="Group 747"/>
          <p:cNvGrpSpPr/>
          <p:nvPr/>
        </p:nvGrpSpPr>
        <p:grpSpPr>
          <a:xfrm>
            <a:off x="8159275" y="4964906"/>
            <a:ext cx="1875235" cy="1214438"/>
            <a:chOff x="-215900" y="-139700"/>
            <a:chExt cx="2667000" cy="1727200"/>
          </a:xfrm>
        </p:grpSpPr>
        <p:sp>
          <p:nvSpPr>
            <p:cNvPr id="746" name="Shape 746"/>
            <p:cNvSpPr/>
            <p:nvPr/>
          </p:nvSpPr>
          <p:spPr>
            <a:xfrm>
              <a:off x="0" y="0"/>
              <a:ext cx="2235200" cy="1168400"/>
            </a:xfrm>
            <a:prstGeom prst="rect">
              <a:avLst/>
            </a:prstGeom>
            <a:solidFill>
              <a:srgbClr val="FCF54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ctr">
                <a:lnSpc>
                  <a:spcPct val="80000"/>
                </a:lnSpc>
                <a:defRPr cap="all" spc="-39">
                  <a:uFill>
                    <a:solidFill>
                      <a:srgbClr val="CD4100"/>
                    </a:solidFill>
                  </a:uFill>
                  <a:latin typeface="Glober Regular"/>
                  <a:ea typeface="Glober Regular"/>
                  <a:cs typeface="Glober Regular"/>
                  <a:sym typeface="Glober Regular"/>
                </a:defRPr>
              </a:lvl1pPr>
            </a:lstStyle>
            <a:p>
              <a:pPr lvl="0" algn="l" rtl="0">
                <a:defRPr sz="1800" cap="none" spc="0">
                  <a:uFillTx/>
                </a:defRPr>
              </a:pPr>
              <a:r>
                <a:rPr lang="ru" sz="1406" spc="-27"/>
                <a:t>ПАРКОВКА</a:t>
              </a:r>
            </a:p>
          </p:txBody>
        </p:sp>
        <p:pic>
          <p:nvPicPr>
            <p:cNvPr id="745" name="Picture 744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0" y="-139700"/>
              <a:ext cx="2667000" cy="1727200"/>
            </a:xfrm>
            <a:prstGeom prst="rect">
              <a:avLst/>
            </a:prstGeom>
            <a:effectLst/>
          </p:spPr>
        </p:pic>
      </p:grpSp>
      <p:grpSp>
        <p:nvGrpSpPr>
          <p:cNvPr id="750" name="Group 750"/>
          <p:cNvGrpSpPr/>
          <p:nvPr/>
        </p:nvGrpSpPr>
        <p:grpSpPr>
          <a:xfrm>
            <a:off x="8962946" y="2902148"/>
            <a:ext cx="1732360" cy="1268016"/>
            <a:chOff x="-215900" y="-139700"/>
            <a:chExt cx="2463800" cy="1803400"/>
          </a:xfrm>
        </p:grpSpPr>
        <p:sp>
          <p:nvSpPr>
            <p:cNvPr id="749" name="Shape 749"/>
            <p:cNvSpPr/>
            <p:nvPr/>
          </p:nvSpPr>
          <p:spPr>
            <a:xfrm>
              <a:off x="0" y="0"/>
              <a:ext cx="2032000" cy="1244600"/>
            </a:xfrm>
            <a:prstGeom prst="rect">
              <a:avLst/>
            </a:prstGeom>
            <a:solidFill>
              <a:srgbClr val="FCF54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ctr">
                <a:lnSpc>
                  <a:spcPct val="80000"/>
                </a:lnSpc>
                <a:defRPr cap="all" spc="-39">
                  <a:uFill>
                    <a:solidFill>
                      <a:srgbClr val="CD4100"/>
                    </a:solidFill>
                  </a:uFill>
                  <a:latin typeface="Glober Regular"/>
                  <a:ea typeface="Glober Regular"/>
                  <a:cs typeface="Glober Regular"/>
                  <a:sym typeface="Glober Regular"/>
                </a:defRPr>
              </a:lvl1pPr>
            </a:lstStyle>
            <a:p>
              <a:pPr lvl="0" algn="l" rtl="0">
                <a:defRPr sz="1800" cap="none" spc="0">
                  <a:uFillTx/>
                </a:defRPr>
              </a:pPr>
              <a:r>
                <a:rPr lang="ru" sz="1406" spc="-27"/>
                <a:t>ПРИХОД ДОМОЙ</a:t>
              </a:r>
            </a:p>
          </p:txBody>
        </p:sp>
        <p:pic>
          <p:nvPicPr>
            <p:cNvPr id="748" name="Picture 747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15900" y="-139700"/>
              <a:ext cx="2463800" cy="1803400"/>
            </a:xfrm>
            <a:prstGeom prst="rect">
              <a:avLst/>
            </a:prstGeom>
            <a:effectLst/>
          </p:spPr>
        </p:pic>
      </p:grpSp>
      <p:grpSp>
        <p:nvGrpSpPr>
          <p:cNvPr id="753" name="Group 753"/>
          <p:cNvGrpSpPr/>
          <p:nvPr/>
        </p:nvGrpSpPr>
        <p:grpSpPr>
          <a:xfrm>
            <a:off x="9159399" y="1714500"/>
            <a:ext cx="1732360" cy="1268016"/>
            <a:chOff x="-215900" y="-139700"/>
            <a:chExt cx="2463800" cy="1803400"/>
          </a:xfrm>
        </p:grpSpPr>
        <p:sp>
          <p:nvSpPr>
            <p:cNvPr id="752" name="Shape 752"/>
            <p:cNvSpPr/>
            <p:nvPr/>
          </p:nvSpPr>
          <p:spPr>
            <a:xfrm>
              <a:off x="0" y="0"/>
              <a:ext cx="2032000" cy="1244600"/>
            </a:xfrm>
            <a:prstGeom prst="rect">
              <a:avLst/>
            </a:prstGeom>
            <a:solidFill>
              <a:srgbClr val="FCF54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ctr">
                <a:lnSpc>
                  <a:spcPct val="80000"/>
                </a:lnSpc>
                <a:defRPr cap="all" spc="-39">
                  <a:uFill>
                    <a:solidFill>
                      <a:srgbClr val="CD4100"/>
                    </a:solidFill>
                  </a:uFill>
                  <a:latin typeface="Glober Regular"/>
                  <a:ea typeface="Glober Regular"/>
                  <a:cs typeface="Glober Regular"/>
                  <a:sym typeface="Glober Regular"/>
                </a:defRPr>
              </a:lvl1pPr>
            </a:lstStyle>
            <a:p>
              <a:pPr lvl="0" algn="l" rtl="0">
                <a:defRPr sz="1800" cap="none" spc="0">
                  <a:uFillTx/>
                </a:defRPr>
              </a:pPr>
              <a:r>
                <a:rPr lang="ru" sz="1406" spc="-27"/>
                <a:t>ВПЕЧАТЛЕНИЯ</a:t>
              </a:r>
            </a:p>
          </p:txBody>
        </p:sp>
        <p:pic>
          <p:nvPicPr>
            <p:cNvPr id="751" name="Picture 750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15900" y="-139700"/>
              <a:ext cx="2463800" cy="1803400"/>
            </a:xfrm>
            <a:prstGeom prst="rect">
              <a:avLst/>
            </a:prstGeom>
            <a:effectLst/>
          </p:spPr>
        </p:pic>
      </p:grpSp>
      <p:pic>
        <p:nvPicPr>
          <p:cNvPr id="754" name="Picture 753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23312" y="1150739"/>
            <a:ext cx="9247531" cy="42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4928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" grpId="0" animBg="1" advAuto="0"/>
      <p:bldP spid="717" grpId="0" animBg="1" advAuto="0"/>
      <p:bldP spid="720" grpId="0" animBg="1" advAuto="0"/>
      <p:bldP spid="723" grpId="0" animBg="1" advAuto="0"/>
      <p:bldP spid="726" grpId="0" animBg="1" advAuto="0"/>
      <p:bldP spid="729" grpId="0" animBg="1" advAuto="0"/>
      <p:bldP spid="732" grpId="0" animBg="1" advAuto="0"/>
      <p:bldP spid="735" grpId="0" animBg="1" advAuto="0"/>
      <p:bldP spid="738" grpId="0" animBg="1" advAuto="0"/>
      <p:bldP spid="741" grpId="0" animBg="1" advAuto="0"/>
      <p:bldP spid="744" grpId="0" animBg="1" advAuto="0"/>
      <p:bldP spid="747" grpId="0" animBg="1" advAuto="0"/>
      <p:bldP spid="750" grpId="0" animBg="1" advAuto="0"/>
      <p:bldP spid="753" grpId="0" animBg="1" advAuto="0"/>
      <p:bldP spid="754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roup 811"/>
          <p:cNvGrpSpPr/>
          <p:nvPr/>
        </p:nvGrpSpPr>
        <p:grpSpPr>
          <a:xfrm>
            <a:off x="1287310" y="455414"/>
            <a:ext cx="9604451" cy="6092743"/>
            <a:chOff x="-215900" y="-97771"/>
            <a:chExt cx="13659661" cy="8665233"/>
          </a:xfrm>
        </p:grpSpPr>
        <p:grpSp>
          <p:nvGrpSpPr>
            <p:cNvPr id="766" name="Group 766"/>
            <p:cNvGrpSpPr/>
            <p:nvPr/>
          </p:nvGrpSpPr>
          <p:grpSpPr>
            <a:xfrm>
              <a:off x="102334" y="0"/>
              <a:ext cx="13023194" cy="8567462"/>
              <a:chOff x="0" y="0"/>
              <a:chExt cx="13023193" cy="8567461"/>
            </a:xfrm>
          </p:grpSpPr>
          <p:sp>
            <p:nvSpPr>
              <p:cNvPr id="757" name="Shape 757"/>
              <p:cNvSpPr/>
              <p:nvPr/>
            </p:nvSpPr>
            <p:spPr>
              <a:xfrm>
                <a:off x="0" y="4394200"/>
                <a:ext cx="13023193" cy="1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1457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758" name="Shape 758"/>
              <p:cNvSpPr/>
              <p:nvPr/>
            </p:nvSpPr>
            <p:spPr>
              <a:xfrm>
                <a:off x="819924" y="0"/>
                <a:ext cx="827669" cy="5949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numCol="1" anchor="t">
                <a:spAutoFit/>
              </a:bodyPr>
              <a:lstStyle>
                <a:lvl1pPr algn="ctr">
                  <a:lnSpc>
                    <a:spcPct val="80000"/>
                  </a:lnSpc>
                  <a:defRPr sz="4000" cap="all" spc="-79">
                    <a:uFill>
                      <a:solidFill>
                        <a:srgbClr val="CD4100"/>
                      </a:solidFill>
                    </a:uFill>
                    <a:latin typeface="Glober Book"/>
                    <a:ea typeface="Glober Book"/>
                    <a:cs typeface="Glober Book"/>
                    <a:sym typeface="Glober Book"/>
                  </a:defRPr>
                </a:lvl1pPr>
              </a:lstStyle>
              <a:p>
                <a:pPr lvl="0" algn="l" rtl="0">
                  <a:defRPr sz="1800" cap="none" spc="0">
                    <a:uFillTx/>
                  </a:defRPr>
                </a:pPr>
                <a:r>
                  <a:rPr lang="ru" sz="2812" spc="-56"/>
                  <a:t>ДО</a:t>
                </a:r>
              </a:p>
            </p:txBody>
          </p:sp>
          <p:sp>
            <p:nvSpPr>
              <p:cNvPr id="759" name="Shape 759"/>
              <p:cNvSpPr/>
              <p:nvPr/>
            </p:nvSpPr>
            <p:spPr>
              <a:xfrm>
                <a:off x="9942104" y="0"/>
                <a:ext cx="1851492" cy="5949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numCol="1" anchor="t">
                <a:spAutoFit/>
              </a:bodyPr>
              <a:lstStyle>
                <a:lvl1pPr algn="ctr">
                  <a:lnSpc>
                    <a:spcPct val="80000"/>
                  </a:lnSpc>
                  <a:defRPr sz="4000" cap="all" spc="-79">
                    <a:uFill>
                      <a:solidFill>
                        <a:srgbClr val="CD4100"/>
                      </a:solidFill>
                    </a:uFill>
                    <a:latin typeface="Glober Book"/>
                    <a:ea typeface="Glober Book"/>
                    <a:cs typeface="Glober Book"/>
                    <a:sym typeface="Glober Book"/>
                  </a:defRPr>
                </a:lvl1pPr>
              </a:lstStyle>
              <a:p>
                <a:pPr lvl="0" algn="l" rtl="0">
                  <a:defRPr sz="1800" cap="none" spc="0">
                    <a:uFillTx/>
                  </a:defRPr>
                </a:pPr>
                <a:r>
                  <a:rPr lang="ru" sz="2812" spc="-56"/>
                  <a:t>ПОСЛЕ</a:t>
                </a:r>
              </a:p>
            </p:txBody>
          </p:sp>
          <p:grpSp>
            <p:nvGrpSpPr>
              <p:cNvPr id="763" name="Group 763"/>
              <p:cNvGrpSpPr/>
              <p:nvPr/>
            </p:nvGrpSpPr>
            <p:grpSpPr>
              <a:xfrm>
                <a:off x="4152898" y="0"/>
                <a:ext cx="4737103" cy="8567461"/>
                <a:chOff x="-1" y="0"/>
                <a:chExt cx="4737102" cy="8567460"/>
              </a:xfrm>
            </p:grpSpPr>
            <p:sp>
              <p:nvSpPr>
                <p:cNvPr id="760" name="Shape 760"/>
                <p:cNvSpPr/>
                <p:nvPr/>
              </p:nvSpPr>
              <p:spPr>
                <a:xfrm>
                  <a:off x="1728469" y="0"/>
                  <a:ext cx="2709984" cy="5949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35719" tIns="35719" rIns="35719" bIns="35719" numCol="1" anchor="t">
                  <a:spAutoFit/>
                </a:bodyPr>
                <a:lstStyle>
                  <a:lvl1pPr algn="ctr">
                    <a:lnSpc>
                      <a:spcPct val="80000"/>
                    </a:lnSpc>
                    <a:defRPr sz="4000" cap="all" spc="-79">
                      <a:uFill>
                        <a:solidFill>
                          <a:srgbClr val="CD4100"/>
                        </a:solidFill>
                      </a:uFill>
                      <a:latin typeface="Glober Book"/>
                      <a:ea typeface="Glober Book"/>
                      <a:cs typeface="Glober Book"/>
                      <a:sym typeface="Glober Book"/>
                    </a:defRPr>
                  </a:lvl1pPr>
                </a:lstStyle>
                <a:p>
                  <a:pPr lvl="0" algn="l" rtl="0">
                    <a:defRPr sz="1800" cap="none" spc="0">
                      <a:uFillTx/>
                    </a:defRPr>
                  </a:pPr>
                  <a:r>
                    <a:rPr lang="ru" sz="2812" spc="-56"/>
                    <a:t>ВО ВРЕМЯ</a:t>
                  </a:r>
                </a:p>
              </p:txBody>
            </p:sp>
            <p:sp>
              <p:nvSpPr>
                <p:cNvPr id="761" name="Shape 761"/>
                <p:cNvSpPr/>
                <p:nvPr/>
              </p:nvSpPr>
              <p:spPr>
                <a:xfrm flipH="1">
                  <a:off x="-1" y="76200"/>
                  <a:ext cx="2" cy="849126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custDash>
                    <a:ds d="200000" sp="200000"/>
                  </a:custDash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1457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762" name="Shape 762"/>
                <p:cNvSpPr/>
                <p:nvPr/>
              </p:nvSpPr>
              <p:spPr>
                <a:xfrm flipH="1">
                  <a:off x="4737100" y="76200"/>
                  <a:ext cx="1" cy="849126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custDash>
                    <a:ds d="200000" sp="200000"/>
                  </a:custDash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21457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 sz="844"/>
                </a:p>
              </p:txBody>
            </p:sp>
          </p:grpSp>
          <p:sp>
            <p:nvSpPr>
              <p:cNvPr id="764" name="Shape 764"/>
              <p:cNvSpPr/>
              <p:nvPr/>
            </p:nvSpPr>
            <p:spPr>
              <a:xfrm>
                <a:off x="681433" y="1395084"/>
                <a:ext cx="967102" cy="16413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numCol="1" anchor="t">
                <a:spAutoFit/>
              </a:bodyPr>
              <a:lstStyle>
                <a:lvl1pPr marL="40639" marR="40639">
                  <a:defRPr sz="10000">
                    <a:solidFill>
                      <a:srgbClr val="FFFFFF"/>
                    </a:solidFill>
                    <a:uFill>
                      <a:solidFill>
                        <a:srgbClr val="77BB41"/>
                      </a:solidFill>
                    </a:uFill>
                    <a:latin typeface="Glober Heavy"/>
                    <a:ea typeface="Glober Heavy"/>
                    <a:cs typeface="Glober Heavy"/>
                    <a:sym typeface="Glober Heavy"/>
                  </a:defRPr>
                </a:lvl1pPr>
              </a:lstStyle>
              <a:p>
                <a:pPr lvl="0" algn="l" rt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ru" sz="7031"/>
                  <a:t>+</a:t>
                </a:r>
              </a:p>
            </p:txBody>
          </p:sp>
          <p:sp>
            <p:nvSpPr>
              <p:cNvPr id="765" name="Shape 765"/>
              <p:cNvSpPr/>
              <p:nvPr/>
            </p:nvSpPr>
            <p:spPr>
              <a:xfrm>
                <a:off x="751284" y="5379616"/>
                <a:ext cx="645647" cy="16413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numCol="1" anchor="t">
                <a:spAutoFit/>
              </a:bodyPr>
              <a:lstStyle>
                <a:lvl1pPr marL="40639" marR="40639">
                  <a:defRPr sz="10000">
                    <a:solidFill>
                      <a:srgbClr val="FFFFFF"/>
                    </a:solidFill>
                    <a:uFill>
                      <a:solidFill>
                        <a:srgbClr val="FF4013"/>
                      </a:solidFill>
                    </a:uFill>
                    <a:latin typeface="Glober Heavy"/>
                    <a:ea typeface="Glober Heavy"/>
                    <a:cs typeface="Glober Heavy"/>
                    <a:sym typeface="Glober Heavy"/>
                  </a:defRPr>
                </a:lvl1pPr>
              </a:lstStyle>
              <a:p>
                <a:pPr lvl="0" algn="l" rt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ru" sz="7031"/>
                  <a:t>-</a:t>
                </a:r>
              </a:p>
            </p:txBody>
          </p:sp>
        </p:grpSp>
        <p:grpSp>
          <p:nvGrpSpPr>
            <p:cNvPr id="769" name="Group 769"/>
            <p:cNvGrpSpPr/>
            <p:nvPr/>
          </p:nvGrpSpPr>
          <p:grpSpPr>
            <a:xfrm>
              <a:off x="-215900" y="2262745"/>
              <a:ext cx="2032000" cy="1968501"/>
              <a:chOff x="-215900" y="-139700"/>
              <a:chExt cx="2032000" cy="1968500"/>
            </a:xfrm>
          </p:grpSpPr>
          <p:sp>
            <p:nvSpPr>
              <p:cNvPr id="768" name="Shape 768"/>
              <p:cNvSpPr/>
              <p:nvPr/>
            </p:nvSpPr>
            <p:spPr>
              <a:xfrm>
                <a:off x="0" y="0"/>
                <a:ext cx="1600200" cy="1409700"/>
              </a:xfrm>
              <a:prstGeom prst="rect">
                <a:avLst/>
              </a:prstGeom>
              <a:solidFill>
                <a:srgbClr val="FCF54F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ctr">
                  <a:lnSpc>
                    <a:spcPct val="80000"/>
                  </a:lnSpc>
                  <a:defRPr cap="all" spc="-39">
                    <a:uFill>
                      <a:solidFill>
                        <a:srgbClr val="CD4100"/>
                      </a:solidFill>
                    </a:uFill>
                    <a:latin typeface="Glober Regular"/>
                    <a:ea typeface="Glober Regular"/>
                    <a:cs typeface="Glober Regular"/>
                    <a:sym typeface="Glober Regular"/>
                  </a:defRPr>
                </a:lvl1pPr>
              </a:lstStyle>
              <a:p>
                <a:pPr lvl="0" algn="l" rtl="0">
                  <a:defRPr sz="1800" cap="none" spc="0">
                    <a:uFillTx/>
                  </a:defRPr>
                </a:pPr>
                <a:r>
                  <a:rPr lang="ru" sz="1406" spc="-27"/>
                  <a:t>ВЫБОР ПРЕДСТАВЛЕНИЯ</a:t>
                </a:r>
              </a:p>
            </p:txBody>
          </p:sp>
          <p:pic>
            <p:nvPicPr>
              <p:cNvPr id="767" name="Picture 766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215900" y="-139700"/>
                <a:ext cx="2032000" cy="19685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772" name="Group 772"/>
            <p:cNvGrpSpPr/>
            <p:nvPr/>
          </p:nvGrpSpPr>
          <p:grpSpPr>
            <a:xfrm>
              <a:off x="337360" y="5414029"/>
              <a:ext cx="2057401" cy="1892301"/>
              <a:chOff x="-215900" y="-139700"/>
              <a:chExt cx="2057400" cy="1892300"/>
            </a:xfrm>
          </p:grpSpPr>
          <p:sp>
            <p:nvSpPr>
              <p:cNvPr id="771" name="Shape 771"/>
              <p:cNvSpPr/>
              <p:nvPr/>
            </p:nvSpPr>
            <p:spPr>
              <a:xfrm>
                <a:off x="0" y="0"/>
                <a:ext cx="1625600" cy="1333500"/>
              </a:xfrm>
              <a:prstGeom prst="rect">
                <a:avLst/>
              </a:prstGeom>
              <a:solidFill>
                <a:srgbClr val="FCF54F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ctr">
                  <a:lnSpc>
                    <a:spcPct val="80000"/>
                  </a:lnSpc>
                  <a:defRPr cap="all" spc="-39">
                    <a:uFill>
                      <a:solidFill>
                        <a:srgbClr val="CD4100"/>
                      </a:solidFill>
                    </a:uFill>
                    <a:latin typeface="Glober Regular"/>
                    <a:ea typeface="Glober Regular"/>
                    <a:cs typeface="Glober Regular"/>
                    <a:sym typeface="Glober Regular"/>
                  </a:defRPr>
                </a:lvl1pPr>
              </a:lstStyle>
              <a:p>
                <a:pPr lvl="0" algn="l" rtl="0">
                  <a:defRPr sz="1800" cap="none" spc="0">
                    <a:uFillTx/>
                  </a:defRPr>
                </a:pPr>
                <a:r>
                  <a:rPr lang="ru" sz="1406" spc="-27"/>
                  <a:t>ПОКУПКА БИЛЕТА</a:t>
                </a:r>
              </a:p>
            </p:txBody>
          </p:sp>
          <p:pic>
            <p:nvPicPr>
              <p:cNvPr id="770" name="Picture 769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-215900" y="-139700"/>
                <a:ext cx="2057400" cy="18923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775" name="Group 775"/>
            <p:cNvGrpSpPr/>
            <p:nvPr/>
          </p:nvGrpSpPr>
          <p:grpSpPr>
            <a:xfrm>
              <a:off x="1632760" y="2594629"/>
              <a:ext cx="2463801" cy="1803401"/>
              <a:chOff x="-215900" y="-139700"/>
              <a:chExt cx="2463800" cy="1803400"/>
            </a:xfrm>
          </p:grpSpPr>
          <p:sp>
            <p:nvSpPr>
              <p:cNvPr id="774" name="Shape 774"/>
              <p:cNvSpPr/>
              <p:nvPr/>
            </p:nvSpPr>
            <p:spPr>
              <a:xfrm>
                <a:off x="0" y="0"/>
                <a:ext cx="2032000" cy="1244600"/>
              </a:xfrm>
              <a:prstGeom prst="rect">
                <a:avLst/>
              </a:prstGeom>
              <a:solidFill>
                <a:srgbClr val="FCF54F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ctr">
                  <a:lnSpc>
                    <a:spcPct val="80000"/>
                  </a:lnSpc>
                  <a:defRPr cap="all" spc="-39">
                    <a:uFill>
                      <a:solidFill>
                        <a:srgbClr val="CD4100"/>
                      </a:solidFill>
                    </a:uFill>
                    <a:latin typeface="Glober Regular"/>
                    <a:ea typeface="Glober Regular"/>
                    <a:cs typeface="Glober Regular"/>
                    <a:sym typeface="Glober Regular"/>
                  </a:defRPr>
                </a:lvl1pPr>
              </a:lstStyle>
              <a:p>
                <a:pPr lvl="0" algn="l" rtl="0">
                  <a:defRPr sz="1800" cap="none" spc="0">
                    <a:uFillTx/>
                  </a:defRPr>
                </a:pPr>
                <a:r>
                  <a:rPr lang="ru" sz="1406" spc="-27"/>
                  <a:t>ОДЕЖДА</a:t>
                </a:r>
              </a:p>
            </p:txBody>
          </p:sp>
          <p:pic>
            <p:nvPicPr>
              <p:cNvPr id="773" name="Picture 772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-215900" y="-139700"/>
                <a:ext cx="2463800" cy="18034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778" name="Group 778"/>
            <p:cNvGrpSpPr/>
            <p:nvPr/>
          </p:nvGrpSpPr>
          <p:grpSpPr>
            <a:xfrm>
              <a:off x="2585260" y="5502929"/>
              <a:ext cx="2667001" cy="1727201"/>
              <a:chOff x="-215900" y="-139700"/>
              <a:chExt cx="2667000" cy="1727200"/>
            </a:xfrm>
          </p:grpSpPr>
          <p:sp>
            <p:nvSpPr>
              <p:cNvPr id="777" name="Shape 777"/>
              <p:cNvSpPr/>
              <p:nvPr/>
            </p:nvSpPr>
            <p:spPr>
              <a:xfrm>
                <a:off x="0" y="0"/>
                <a:ext cx="2235200" cy="1168400"/>
              </a:xfrm>
              <a:prstGeom prst="rect">
                <a:avLst/>
              </a:prstGeom>
              <a:solidFill>
                <a:srgbClr val="FCF54F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ctr">
                  <a:lnSpc>
                    <a:spcPct val="80000"/>
                  </a:lnSpc>
                  <a:defRPr cap="all" spc="-39">
                    <a:uFill>
                      <a:solidFill>
                        <a:srgbClr val="CD4100"/>
                      </a:solidFill>
                    </a:uFill>
                    <a:latin typeface="Glober Regular"/>
                    <a:ea typeface="Glober Regular"/>
                    <a:cs typeface="Glober Regular"/>
                    <a:sym typeface="Glober Regular"/>
                  </a:defRPr>
                </a:lvl1pPr>
              </a:lstStyle>
              <a:p>
                <a:pPr lvl="0" algn="l" rtl="0">
                  <a:defRPr sz="1800" cap="none" spc="0">
                    <a:uFillTx/>
                  </a:defRPr>
                </a:pPr>
                <a:r>
                  <a:rPr lang="ru" sz="1406" spc="-27"/>
                  <a:t>ПАРКОВКА</a:t>
                </a:r>
              </a:p>
            </p:txBody>
          </p:sp>
          <p:pic>
            <p:nvPicPr>
              <p:cNvPr id="776" name="Picture 775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-215900" y="-139700"/>
                <a:ext cx="2667000" cy="17272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781" name="Group 781"/>
            <p:cNvGrpSpPr/>
            <p:nvPr/>
          </p:nvGrpSpPr>
          <p:grpSpPr>
            <a:xfrm>
              <a:off x="3817160" y="3864629"/>
              <a:ext cx="3073401" cy="1803401"/>
              <a:chOff x="-215900" y="-139700"/>
              <a:chExt cx="3073400" cy="1803400"/>
            </a:xfrm>
          </p:grpSpPr>
          <p:sp>
            <p:nvSpPr>
              <p:cNvPr id="780" name="Shape 780"/>
              <p:cNvSpPr/>
              <p:nvPr/>
            </p:nvSpPr>
            <p:spPr>
              <a:xfrm>
                <a:off x="0" y="0"/>
                <a:ext cx="2641600" cy="1244600"/>
              </a:xfrm>
              <a:prstGeom prst="rect">
                <a:avLst/>
              </a:prstGeom>
              <a:solidFill>
                <a:srgbClr val="FCF54F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ctr">
                  <a:lnSpc>
                    <a:spcPct val="80000"/>
                  </a:lnSpc>
                  <a:defRPr cap="all" spc="-39">
                    <a:uFill>
                      <a:solidFill>
                        <a:srgbClr val="CD4100"/>
                      </a:solidFill>
                    </a:uFill>
                    <a:latin typeface="Glober Regular"/>
                    <a:ea typeface="Glober Regular"/>
                    <a:cs typeface="Glober Regular"/>
                    <a:sym typeface="Glober Regular"/>
                  </a:defRPr>
                </a:lvl1pPr>
              </a:lstStyle>
              <a:p>
                <a:pPr lvl="0" algn="l" rtl="0">
                  <a:defRPr sz="1800" cap="none" spc="0">
                    <a:uFillTx/>
                  </a:defRPr>
                </a:pPr>
                <a:r>
                  <a:rPr lang="ru" sz="1406" spc="-27"/>
                  <a:t>ПРИБЫТИЕ</a:t>
                </a:r>
              </a:p>
            </p:txBody>
          </p:sp>
          <p:pic>
            <p:nvPicPr>
              <p:cNvPr id="779" name="Picture 778"/>
              <p:cNvPicPr/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-215900" y="-139700"/>
                <a:ext cx="3073400" cy="18034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784" name="Group 784"/>
            <p:cNvGrpSpPr/>
            <p:nvPr/>
          </p:nvGrpSpPr>
          <p:grpSpPr>
            <a:xfrm>
              <a:off x="4439460" y="2353329"/>
              <a:ext cx="2463801" cy="1803401"/>
              <a:chOff x="-215900" y="-139700"/>
              <a:chExt cx="2463800" cy="1803400"/>
            </a:xfrm>
          </p:grpSpPr>
          <p:sp>
            <p:nvSpPr>
              <p:cNvPr id="783" name="Shape 783"/>
              <p:cNvSpPr/>
              <p:nvPr/>
            </p:nvSpPr>
            <p:spPr>
              <a:xfrm>
                <a:off x="0" y="0"/>
                <a:ext cx="2032000" cy="1244600"/>
              </a:xfrm>
              <a:prstGeom prst="rect">
                <a:avLst/>
              </a:prstGeom>
              <a:solidFill>
                <a:srgbClr val="FCF54F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ctr">
                  <a:lnSpc>
                    <a:spcPct val="80000"/>
                  </a:lnSpc>
                  <a:defRPr cap="all" spc="-39">
                    <a:uFill>
                      <a:solidFill>
                        <a:srgbClr val="CD4100"/>
                      </a:solidFill>
                    </a:uFill>
                    <a:latin typeface="Glober Regular"/>
                    <a:ea typeface="Glober Regular"/>
                    <a:cs typeface="Glober Regular"/>
                    <a:sym typeface="Glober Regular"/>
                  </a:defRPr>
                </a:lvl1pPr>
              </a:lstStyle>
              <a:p>
                <a:pPr lvl="0" algn="l" rtl="0">
                  <a:defRPr sz="1800" cap="none" spc="0">
                    <a:uFillTx/>
                  </a:defRPr>
                </a:pPr>
                <a:r>
                  <a:rPr lang="ru" sz="1406" spc="-27"/>
                  <a:t>ГАРДЕРОБ</a:t>
                </a:r>
              </a:p>
            </p:txBody>
          </p:sp>
          <p:pic>
            <p:nvPicPr>
              <p:cNvPr id="782" name="Picture 781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-215900" y="-139700"/>
                <a:ext cx="2463800" cy="18034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787" name="Group 787"/>
            <p:cNvGrpSpPr/>
            <p:nvPr/>
          </p:nvGrpSpPr>
          <p:grpSpPr>
            <a:xfrm>
              <a:off x="5137960" y="1172229"/>
              <a:ext cx="2349501" cy="1803401"/>
              <a:chOff x="-215900" y="-139700"/>
              <a:chExt cx="2349500" cy="1803400"/>
            </a:xfrm>
          </p:grpSpPr>
          <p:sp>
            <p:nvSpPr>
              <p:cNvPr id="786" name="Shape 786"/>
              <p:cNvSpPr/>
              <p:nvPr/>
            </p:nvSpPr>
            <p:spPr>
              <a:xfrm>
                <a:off x="0" y="0"/>
                <a:ext cx="1917700" cy="1244600"/>
              </a:xfrm>
              <a:prstGeom prst="rect">
                <a:avLst/>
              </a:prstGeom>
              <a:solidFill>
                <a:srgbClr val="FCF54F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ctr">
                  <a:lnSpc>
                    <a:spcPct val="80000"/>
                  </a:lnSpc>
                  <a:defRPr cap="all" spc="-39">
                    <a:uFill>
                      <a:solidFill>
                        <a:srgbClr val="CD4100"/>
                      </a:solidFill>
                    </a:uFill>
                    <a:latin typeface="Glober Regular"/>
                    <a:ea typeface="Glober Regular"/>
                    <a:cs typeface="Glober Regular"/>
                    <a:sym typeface="Glober Regular"/>
                  </a:defRPr>
                </a:lvl1pPr>
              </a:lstStyle>
              <a:p>
                <a:pPr lvl="0" algn="l" rtl="0">
                  <a:defRPr sz="1800" cap="none" spc="0">
                    <a:uFillTx/>
                  </a:defRPr>
                </a:pPr>
                <a:r>
                  <a:rPr lang="ru" sz="1406" spc="-27"/>
                  <a:t>ТУАЛЕТ</a:t>
                </a:r>
              </a:p>
            </p:txBody>
          </p:sp>
          <p:pic>
            <p:nvPicPr>
              <p:cNvPr id="785" name="Picture 784"/>
              <p:cNvPicPr/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-215900" y="-139700"/>
                <a:ext cx="2349500" cy="18034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790" name="Group 790"/>
            <p:cNvGrpSpPr/>
            <p:nvPr/>
          </p:nvGrpSpPr>
          <p:grpSpPr>
            <a:xfrm>
              <a:off x="5938060" y="-97771"/>
              <a:ext cx="2463801" cy="1803401"/>
              <a:chOff x="-215900" y="-139700"/>
              <a:chExt cx="2463800" cy="1803400"/>
            </a:xfrm>
          </p:grpSpPr>
          <p:sp>
            <p:nvSpPr>
              <p:cNvPr id="789" name="Shape 789"/>
              <p:cNvSpPr/>
              <p:nvPr/>
            </p:nvSpPr>
            <p:spPr>
              <a:xfrm>
                <a:off x="0" y="0"/>
                <a:ext cx="2032000" cy="1244600"/>
              </a:xfrm>
              <a:prstGeom prst="rect">
                <a:avLst/>
              </a:prstGeom>
              <a:solidFill>
                <a:srgbClr val="FFBA49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ctr">
                  <a:lnSpc>
                    <a:spcPct val="80000"/>
                  </a:lnSpc>
                  <a:defRPr cap="all" spc="-39">
                    <a:uFill>
                      <a:solidFill>
                        <a:srgbClr val="CD4100"/>
                      </a:solidFill>
                    </a:uFill>
                    <a:latin typeface="Glober Regular"/>
                    <a:ea typeface="Glober Regular"/>
                    <a:cs typeface="Glober Regular"/>
                    <a:sym typeface="Glober Regular"/>
                  </a:defRPr>
                </a:lvl1pPr>
              </a:lstStyle>
              <a:p>
                <a:pPr lvl="0" algn="l" rtl="0">
                  <a:defRPr sz="1800" cap="none" spc="0">
                    <a:uFillTx/>
                  </a:defRPr>
                </a:pPr>
                <a:r>
                  <a:rPr lang="ru" sz="1406" spc="-27"/>
                  <a:t>I ДЕЙСТВИЕ</a:t>
                </a:r>
              </a:p>
            </p:txBody>
          </p:sp>
          <p:pic>
            <p:nvPicPr>
              <p:cNvPr id="788" name="Picture 787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-215900" y="-139700"/>
                <a:ext cx="2463800" cy="18034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793" name="Group 793"/>
            <p:cNvGrpSpPr/>
            <p:nvPr/>
          </p:nvGrpSpPr>
          <p:grpSpPr>
            <a:xfrm>
              <a:off x="6141260" y="5502929"/>
              <a:ext cx="2667001" cy="1803401"/>
              <a:chOff x="-215900" y="-139700"/>
              <a:chExt cx="2667000" cy="1803400"/>
            </a:xfrm>
          </p:grpSpPr>
          <p:sp>
            <p:nvSpPr>
              <p:cNvPr id="792" name="Shape 792"/>
              <p:cNvSpPr/>
              <p:nvPr/>
            </p:nvSpPr>
            <p:spPr>
              <a:xfrm>
                <a:off x="0" y="0"/>
                <a:ext cx="2235200" cy="1244600"/>
              </a:xfrm>
              <a:prstGeom prst="rect">
                <a:avLst/>
              </a:prstGeom>
              <a:solidFill>
                <a:srgbClr val="FCF54F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ctr">
                  <a:lnSpc>
                    <a:spcPct val="80000"/>
                  </a:lnSpc>
                  <a:defRPr cap="all" spc="-39">
                    <a:uFill>
                      <a:solidFill>
                        <a:srgbClr val="CD4100"/>
                      </a:solidFill>
                    </a:uFill>
                    <a:latin typeface="Glober Regular"/>
                    <a:ea typeface="Glober Regular"/>
                    <a:cs typeface="Glober Regular"/>
                    <a:sym typeface="Glober Regular"/>
                  </a:defRPr>
                </a:lvl1pPr>
              </a:lstStyle>
              <a:p>
                <a:pPr lvl="0" algn="l" rtl="0">
                  <a:defRPr sz="1800" cap="none" spc="0">
                    <a:uFillTx/>
                  </a:defRPr>
                </a:pPr>
                <a:r>
                  <a:rPr lang="ru" sz="1406" spc="-27"/>
                  <a:t>ОЧЕРЕДЬ В БУФЕТ</a:t>
                </a:r>
              </a:p>
            </p:txBody>
          </p:sp>
          <p:pic>
            <p:nvPicPr>
              <p:cNvPr id="791" name="Picture 790"/>
              <p:cNvPicPr/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-215900" y="-139700"/>
                <a:ext cx="2667000" cy="18034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796" name="Group 796"/>
            <p:cNvGrpSpPr/>
            <p:nvPr/>
          </p:nvGrpSpPr>
          <p:grpSpPr>
            <a:xfrm>
              <a:off x="8998760" y="4436129"/>
              <a:ext cx="2197101" cy="1803401"/>
              <a:chOff x="-215900" y="-139700"/>
              <a:chExt cx="2197100" cy="1803400"/>
            </a:xfrm>
          </p:grpSpPr>
          <p:sp>
            <p:nvSpPr>
              <p:cNvPr id="795" name="Shape 795"/>
              <p:cNvSpPr/>
              <p:nvPr/>
            </p:nvSpPr>
            <p:spPr>
              <a:xfrm>
                <a:off x="0" y="0"/>
                <a:ext cx="1765300" cy="1244600"/>
              </a:xfrm>
              <a:prstGeom prst="rect">
                <a:avLst/>
              </a:prstGeom>
              <a:solidFill>
                <a:srgbClr val="FCF54F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lvl="0" algn="ctr" rtl="0">
                  <a:lnSpc>
                    <a:spcPct val="80000"/>
                  </a:lnSpc>
                  <a:defRPr sz="1800"/>
                </a:pPr>
                <a:r>
                  <a:rPr lang="ru" sz="1406" cap="all" spc="-27">
                    <a:uFill>
                      <a:solidFill>
                        <a:srgbClr val="CD4100"/>
                      </a:solidFill>
                    </a:uFill>
                    <a:latin typeface="Glober Regular"/>
                    <a:ea typeface="Glober Regular"/>
                    <a:cs typeface="Glober Regular"/>
                    <a:sym typeface="Glober Regular"/>
                  </a:rPr>
                  <a:t>ОЧЕРЕДЬ В</a:t>
                </a:r>
              </a:p>
              <a:p>
                <a:pPr lvl="0" algn="ctr" rtl="0">
                  <a:lnSpc>
                    <a:spcPct val="80000"/>
                  </a:lnSpc>
                  <a:defRPr sz="1800"/>
                </a:pPr>
                <a:r>
                  <a:rPr lang="ru" sz="1406" cap="all" spc="-27">
                    <a:uFill>
                      <a:solidFill>
                        <a:srgbClr val="CD4100"/>
                      </a:solidFill>
                    </a:uFill>
                    <a:latin typeface="Glober Regular"/>
                    <a:ea typeface="Glober Regular"/>
                    <a:cs typeface="Glober Regular"/>
                    <a:sym typeface="Glober Regular"/>
                  </a:rPr>
                  <a:t>ГАРДЕРОБ</a:t>
                </a:r>
              </a:p>
            </p:txBody>
          </p:sp>
          <p:pic>
            <p:nvPicPr>
              <p:cNvPr id="794" name="Picture 793"/>
              <p:cNvPicPr/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-215900" y="-139700"/>
                <a:ext cx="2197100" cy="18034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799" name="Group 799"/>
            <p:cNvGrpSpPr/>
            <p:nvPr/>
          </p:nvGrpSpPr>
          <p:grpSpPr>
            <a:xfrm>
              <a:off x="7906560" y="689629"/>
              <a:ext cx="2463801" cy="1803401"/>
              <a:chOff x="-215900" y="-139700"/>
              <a:chExt cx="2463800" cy="1803400"/>
            </a:xfrm>
          </p:grpSpPr>
          <p:sp>
            <p:nvSpPr>
              <p:cNvPr id="798" name="Shape 798"/>
              <p:cNvSpPr/>
              <p:nvPr/>
            </p:nvSpPr>
            <p:spPr>
              <a:xfrm>
                <a:off x="0" y="0"/>
                <a:ext cx="2032000" cy="1244600"/>
              </a:xfrm>
              <a:prstGeom prst="rect">
                <a:avLst/>
              </a:prstGeom>
              <a:solidFill>
                <a:srgbClr val="FFBA49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ctr">
                  <a:lnSpc>
                    <a:spcPct val="80000"/>
                  </a:lnSpc>
                  <a:defRPr cap="all" spc="-39">
                    <a:uFill>
                      <a:solidFill>
                        <a:srgbClr val="CD4100"/>
                      </a:solidFill>
                    </a:uFill>
                    <a:latin typeface="Glober Regular"/>
                    <a:ea typeface="Glober Regular"/>
                    <a:cs typeface="Glober Regular"/>
                    <a:sym typeface="Glober Regular"/>
                  </a:defRPr>
                </a:lvl1pPr>
              </a:lstStyle>
              <a:p>
                <a:pPr lvl="0" algn="l" rtl="0">
                  <a:defRPr sz="1800" cap="none" spc="0">
                    <a:uFillTx/>
                  </a:defRPr>
                </a:pPr>
                <a:r>
                  <a:rPr lang="ru" sz="1406" spc="-27"/>
                  <a:t>II ДЕЙСТВИЕ</a:t>
                </a:r>
              </a:p>
            </p:txBody>
          </p:sp>
          <p:pic>
            <p:nvPicPr>
              <p:cNvPr id="797" name="Picture 796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-215900" y="-139700"/>
                <a:ext cx="2463800" cy="18034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802" name="Group 802"/>
            <p:cNvGrpSpPr/>
            <p:nvPr/>
          </p:nvGrpSpPr>
          <p:grpSpPr>
            <a:xfrm>
              <a:off x="9557560" y="6315729"/>
              <a:ext cx="2667001" cy="1727201"/>
              <a:chOff x="-215900" y="-139700"/>
              <a:chExt cx="2667000" cy="1727200"/>
            </a:xfrm>
          </p:grpSpPr>
          <p:sp>
            <p:nvSpPr>
              <p:cNvPr id="801" name="Shape 801"/>
              <p:cNvSpPr/>
              <p:nvPr/>
            </p:nvSpPr>
            <p:spPr>
              <a:xfrm>
                <a:off x="0" y="0"/>
                <a:ext cx="2235200" cy="1168400"/>
              </a:xfrm>
              <a:prstGeom prst="rect">
                <a:avLst/>
              </a:prstGeom>
              <a:solidFill>
                <a:srgbClr val="FCF54F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ctr">
                  <a:lnSpc>
                    <a:spcPct val="80000"/>
                  </a:lnSpc>
                  <a:defRPr cap="all" spc="-39">
                    <a:uFill>
                      <a:solidFill>
                        <a:srgbClr val="CD4100"/>
                      </a:solidFill>
                    </a:uFill>
                    <a:latin typeface="Glober Regular"/>
                    <a:ea typeface="Glober Regular"/>
                    <a:cs typeface="Glober Regular"/>
                    <a:sym typeface="Glober Regular"/>
                  </a:defRPr>
                </a:lvl1pPr>
              </a:lstStyle>
              <a:p>
                <a:pPr lvl="0" algn="l" rtl="0">
                  <a:defRPr sz="1800" cap="none" spc="0">
                    <a:uFillTx/>
                  </a:defRPr>
                </a:pPr>
                <a:r>
                  <a:rPr lang="ru" sz="1406" spc="-27"/>
                  <a:t>ПАРКОВКА</a:t>
                </a:r>
              </a:p>
            </p:txBody>
          </p:sp>
          <p:pic>
            <p:nvPicPr>
              <p:cNvPr id="800" name="Picture 799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-215900" y="-139700"/>
                <a:ext cx="2667000" cy="17272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805" name="Group 805"/>
            <p:cNvGrpSpPr/>
            <p:nvPr/>
          </p:nvGrpSpPr>
          <p:grpSpPr>
            <a:xfrm>
              <a:off x="10700560" y="3382029"/>
              <a:ext cx="2463801" cy="1803401"/>
              <a:chOff x="-215900" y="-139700"/>
              <a:chExt cx="2463800" cy="1803400"/>
            </a:xfrm>
          </p:grpSpPr>
          <p:sp>
            <p:nvSpPr>
              <p:cNvPr id="804" name="Shape 804"/>
              <p:cNvSpPr/>
              <p:nvPr/>
            </p:nvSpPr>
            <p:spPr>
              <a:xfrm>
                <a:off x="0" y="0"/>
                <a:ext cx="2032000" cy="1244600"/>
              </a:xfrm>
              <a:prstGeom prst="rect">
                <a:avLst/>
              </a:prstGeom>
              <a:solidFill>
                <a:srgbClr val="FCF54F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ctr">
                  <a:lnSpc>
                    <a:spcPct val="80000"/>
                  </a:lnSpc>
                  <a:defRPr cap="all" spc="-39">
                    <a:uFill>
                      <a:solidFill>
                        <a:srgbClr val="CD4100"/>
                      </a:solidFill>
                    </a:uFill>
                    <a:latin typeface="Glober Regular"/>
                    <a:ea typeface="Glober Regular"/>
                    <a:cs typeface="Glober Regular"/>
                    <a:sym typeface="Glober Regular"/>
                  </a:defRPr>
                </a:lvl1pPr>
              </a:lstStyle>
              <a:p>
                <a:pPr lvl="0" algn="l" rtl="0">
                  <a:defRPr sz="1800" cap="none" spc="0">
                    <a:uFillTx/>
                  </a:defRPr>
                </a:pPr>
                <a:r>
                  <a:rPr lang="ru" sz="1406" spc="-27"/>
                  <a:t>ПРИХОД ДОМОЙ</a:t>
                </a:r>
              </a:p>
            </p:txBody>
          </p:sp>
          <p:pic>
            <p:nvPicPr>
              <p:cNvPr id="803" name="Picture 802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-215900" y="-139700"/>
                <a:ext cx="2463800" cy="18034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808" name="Group 808"/>
            <p:cNvGrpSpPr/>
            <p:nvPr/>
          </p:nvGrpSpPr>
          <p:grpSpPr>
            <a:xfrm>
              <a:off x="10979960" y="1692929"/>
              <a:ext cx="2463801" cy="1803401"/>
              <a:chOff x="-215900" y="-139700"/>
              <a:chExt cx="2463800" cy="1803400"/>
            </a:xfrm>
          </p:grpSpPr>
          <p:sp>
            <p:nvSpPr>
              <p:cNvPr id="807" name="Shape 807"/>
              <p:cNvSpPr/>
              <p:nvPr/>
            </p:nvSpPr>
            <p:spPr>
              <a:xfrm>
                <a:off x="0" y="0"/>
                <a:ext cx="2032000" cy="1244600"/>
              </a:xfrm>
              <a:prstGeom prst="rect">
                <a:avLst/>
              </a:prstGeom>
              <a:solidFill>
                <a:srgbClr val="FCF54F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ctr">
                  <a:lnSpc>
                    <a:spcPct val="80000"/>
                  </a:lnSpc>
                  <a:defRPr cap="all" spc="-39">
                    <a:uFill>
                      <a:solidFill>
                        <a:srgbClr val="CD4100"/>
                      </a:solidFill>
                    </a:uFill>
                    <a:latin typeface="Glober Regular"/>
                    <a:ea typeface="Glober Regular"/>
                    <a:cs typeface="Glober Regular"/>
                    <a:sym typeface="Glober Regular"/>
                  </a:defRPr>
                </a:lvl1pPr>
              </a:lstStyle>
              <a:p>
                <a:pPr lvl="0" algn="l" rtl="0">
                  <a:defRPr sz="1800" cap="none" spc="0">
                    <a:uFillTx/>
                  </a:defRPr>
                </a:pPr>
                <a:r>
                  <a:rPr lang="ru" sz="1406" spc="-27"/>
                  <a:t>ВПЕЧАТЛЕНИЯ</a:t>
                </a:r>
              </a:p>
            </p:txBody>
          </p:sp>
          <p:pic>
            <p:nvPicPr>
              <p:cNvPr id="806" name="Picture 805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-215900" y="-139700"/>
                <a:ext cx="2463800" cy="1803400"/>
              </a:xfrm>
              <a:prstGeom prst="rect">
                <a:avLst/>
              </a:prstGeom>
              <a:effectLst/>
            </p:spPr>
          </p:pic>
        </p:grpSp>
        <p:pic>
          <p:nvPicPr>
            <p:cNvPr id="809" name="Picture 808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22475" y="891136"/>
              <a:ext cx="13152044" cy="5984029"/>
            </a:xfrm>
            <a:prstGeom prst="rect">
              <a:avLst/>
            </a:prstGeom>
            <a:effectLst/>
          </p:spPr>
        </p:pic>
      </p:grpSp>
      <p:pic>
        <p:nvPicPr>
          <p:cNvPr id="812" name="dropped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069212" y="771731"/>
            <a:ext cx="553641" cy="617522"/>
          </a:xfrm>
          <a:prstGeom prst="rect">
            <a:avLst/>
          </a:prstGeom>
          <a:ln w="25400">
            <a:round/>
          </a:ln>
        </p:spPr>
      </p:pic>
      <p:pic>
        <p:nvPicPr>
          <p:cNvPr id="813" name="dropped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140149" y="4022138"/>
            <a:ext cx="553641" cy="617523"/>
          </a:xfrm>
          <a:prstGeom prst="rect">
            <a:avLst/>
          </a:prstGeom>
          <a:ln w="25400">
            <a:round/>
          </a:ln>
        </p:spPr>
      </p:pic>
      <p:pic>
        <p:nvPicPr>
          <p:cNvPr id="814" name="dropped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480227" y="4661297"/>
            <a:ext cx="553641" cy="617522"/>
          </a:xfrm>
          <a:prstGeom prst="rect">
            <a:avLst/>
          </a:prstGeom>
          <a:ln w="25400">
            <a:round/>
          </a:ln>
        </p:spPr>
      </p:pic>
      <p:pic>
        <p:nvPicPr>
          <p:cNvPr id="815" name="droppedImage.pdf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051352" y="4027290"/>
            <a:ext cx="901898" cy="884039"/>
          </a:xfrm>
          <a:prstGeom prst="rect">
            <a:avLst/>
          </a:prstGeom>
          <a:ln w="25400">
            <a:round/>
          </a:ln>
        </p:spPr>
      </p:pic>
    </p:spTree>
    <p:extLst>
      <p:ext uri="{BB962C8B-B14F-4D97-AF65-F5344CB8AC3E}">
        <p14:creationId xmlns:p14="http://schemas.microsoft.com/office/powerpoint/2010/main" val="114276483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" grpId="0" animBg="1" advAuto="0"/>
      <p:bldP spid="814" grpId="0" animBg="1" advAuto="0"/>
      <p:bldP spid="815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8783351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022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Коммуникация и коммуникационные каналы</a:t>
            </a:r>
            <a:endParaRPr lang="et-E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Что, как и где сказать?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Что</a:t>
            </a:r>
            <a:r>
              <a:rPr lang="ru-RU" dirty="0"/>
              <a:t> – контент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Как </a:t>
            </a:r>
            <a:r>
              <a:rPr lang="ru-RU" dirty="0"/>
              <a:t>– творчество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Где</a:t>
            </a:r>
            <a:r>
              <a:rPr lang="ru-RU" dirty="0"/>
              <a:t> – канал коммуникации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7980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PLACE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7.	Где Вы продаете Ваш продукт? И каким способом? ( их, 14  как минимум может быть)</a:t>
            </a:r>
          </a:p>
          <a:p>
            <a:r>
              <a:rPr lang="ru-RU" dirty="0"/>
              <a:t>8.	За последний год Вы как-то меняли свои методы продаж? И вводили ли новые методы продаж?</a:t>
            </a:r>
          </a:p>
          <a:p>
            <a:r>
              <a:rPr lang="ru-RU" dirty="0"/>
              <a:t>9.	Знаете ли Вы как можно расширить Ваш бизнес, и куда расширяться?</a:t>
            </a:r>
          </a:p>
        </p:txBody>
      </p:sp>
    </p:spTree>
    <p:extLst>
      <p:ext uri="{BB962C8B-B14F-4D97-AF65-F5344CB8AC3E}">
        <p14:creationId xmlns:p14="http://schemas.microsoft.com/office/powerpoint/2010/main" val="29596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PROMOTION</a:t>
            </a:r>
            <a:br>
              <a:rPr lang="ru-RU" dirty="0"/>
            </a:br>
            <a:r>
              <a:rPr lang="ru-RU" sz="3600" dirty="0"/>
              <a:t>Привлечь – сделать компанию и товар заметным и интересным для клиентов</a:t>
            </a:r>
            <a:r>
              <a:rPr lang="ru-RU" dirty="0"/>
              <a:t/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1514474"/>
            <a:ext cx="11863387" cy="5343525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12.	Делятся ли клиенты в соц. сетях информацией о Вас? Как сделать так, чтобы делились? </a:t>
            </a:r>
          </a:p>
          <a:p>
            <a:r>
              <a:rPr lang="ru-RU" dirty="0"/>
              <a:t>13.	 Сколько человек в месяц приходят по рекомендации? Люди покупают спрашивая у знакомых. </a:t>
            </a:r>
          </a:p>
          <a:p>
            <a:r>
              <a:rPr lang="ru-RU" dirty="0"/>
              <a:t>14.	Используете ли вы для продвижения бизнеса лидеров мнений?  Покупают ли у Вас популярные, знаменитые люди? Собираете ли Вы обратную связь от этих клиентов?</a:t>
            </a:r>
          </a:p>
          <a:p>
            <a:r>
              <a:rPr lang="ru-RU" dirty="0"/>
              <a:t>16.	Сотрудничаете ли вы с престижными компаниями? Сколько их?</a:t>
            </a:r>
          </a:p>
          <a:p>
            <a:r>
              <a:rPr lang="ru-RU" dirty="0"/>
              <a:t>17.	Публикуете ли вы статьи рекламного характера? </a:t>
            </a:r>
          </a:p>
          <a:p>
            <a:r>
              <a:rPr lang="ru-RU" dirty="0"/>
              <a:t>18.	Есть ли у Вас полезные статьи в блоге, в FB, </a:t>
            </a:r>
            <a:r>
              <a:rPr lang="et-EE" dirty="0" err="1"/>
              <a:t>Instagram</a:t>
            </a:r>
            <a:r>
              <a:rPr lang="ru-RU" dirty="0"/>
              <a:t>?</a:t>
            </a:r>
          </a:p>
          <a:p>
            <a:r>
              <a:rPr lang="ru-RU" dirty="0"/>
              <a:t>19.	Тестируете ли Вы рекламные материалы (AIDA)?</a:t>
            </a:r>
          </a:p>
          <a:p>
            <a:r>
              <a:rPr lang="ru-RU" dirty="0"/>
              <a:t>20.	Насколько Вы активны в СМИ? В соц. сетях?</a:t>
            </a:r>
          </a:p>
          <a:p>
            <a:r>
              <a:rPr lang="ru-RU" dirty="0"/>
              <a:t>21.	Есть ли сайт? Анализируете ли его с точки зрения конверсии, охвата?</a:t>
            </a:r>
          </a:p>
          <a:p>
            <a:r>
              <a:rPr lang="ru-RU" dirty="0"/>
              <a:t>22.	Есть ли у Вас правила работы с клиентом? Следите ли за их соблюдением? (СКРИПТ)</a:t>
            </a:r>
          </a:p>
          <a:p>
            <a:r>
              <a:rPr lang="ru-RU" dirty="0"/>
              <a:t>23.	Консультируете ли Вы клиентов? Какими способами? (страхи)</a:t>
            </a:r>
          </a:p>
          <a:p>
            <a:r>
              <a:rPr lang="ru-RU" dirty="0"/>
              <a:t>24.	Сколько приёмов Вы используете, создавая рекламные кампании?</a:t>
            </a:r>
          </a:p>
          <a:p>
            <a:r>
              <a:rPr lang="ru-RU" dirty="0"/>
              <a:t>25.	Даёте ли вы что-то попробовать? Проводите ли дегустации, презентации? </a:t>
            </a:r>
          </a:p>
          <a:p>
            <a:r>
              <a:rPr lang="ru-RU" dirty="0"/>
              <a:t>26.	Сколько </a:t>
            </a:r>
            <a:r>
              <a:rPr lang="ru-RU" dirty="0" err="1"/>
              <a:t>безбюджетных</a:t>
            </a:r>
            <a:r>
              <a:rPr lang="ru-RU" dirty="0"/>
              <a:t> способов привлечения клиентов Вы используете?</a:t>
            </a:r>
          </a:p>
          <a:p>
            <a:r>
              <a:rPr lang="ru-RU" dirty="0"/>
              <a:t>27.	Создаете ли вы ажиотаж вокруг себя? </a:t>
            </a:r>
          </a:p>
          <a:p>
            <a:r>
              <a:rPr lang="ru-RU" dirty="0"/>
              <a:t>28.	Выполняете ли Вы эффективную (то есть приносящую видимые и ощутимые результаты) поисковую оптимизацию Ваших сайтов для привлечения большего количества потенциальных и действительных клиентов, а также партнеров?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8032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Удержать – стимулировать повторные покупки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3" y="1171576"/>
            <a:ext cx="12091987" cy="568642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29.	Есть ли у Вас CRM? Есть ли у Вас исчерпывающая база данных по Вашим потенциальным и действительным клиентам, содержащая все необходимые сведения о каждом из них, в частности: имена и фамилии, контактную информацию, типы сделок, какие из Ваших товаров они уже купили, что они еще не купили, по каким каналам они к Вам пришли, количество и сумма последнего заказа и пр.?</a:t>
            </a:r>
          </a:p>
          <a:p>
            <a:r>
              <a:rPr lang="ru-RU" dirty="0"/>
              <a:t>30.	Как Вы думаете, за что Вас любят клиенты?</a:t>
            </a:r>
            <a:r>
              <a:rPr lang="et-EE" dirty="0"/>
              <a:t> </a:t>
            </a:r>
            <a:r>
              <a:rPr lang="ru-RU" dirty="0"/>
              <a:t>Чем вы превосходите ожидания клиента?</a:t>
            </a:r>
          </a:p>
          <a:p>
            <a:r>
              <a:rPr lang="ru-RU" dirty="0"/>
              <a:t>32.	Разработана ли какая-то система сбора отзывов и обратной связи? Знаете, почему именно у вас покупают постоянные клиенты?</a:t>
            </a:r>
          </a:p>
          <a:p>
            <a:r>
              <a:rPr lang="ru-RU" dirty="0"/>
              <a:t>33.	Проводите ли Вы стимулирующую политику (</a:t>
            </a:r>
            <a:r>
              <a:rPr lang="ru-RU" dirty="0" err="1"/>
              <a:t>sale</a:t>
            </a:r>
            <a:r>
              <a:rPr lang="ru-RU" dirty="0"/>
              <a:t> </a:t>
            </a:r>
            <a:r>
              <a:rPr lang="ru-RU" dirty="0" err="1"/>
              <a:t>promotion</a:t>
            </a:r>
            <a:r>
              <a:rPr lang="ru-RU" dirty="0"/>
              <a:t>)? Проводите дегустации, презентации, скидки и </a:t>
            </a:r>
            <a:r>
              <a:rPr lang="ru-RU" dirty="0" err="1"/>
              <a:t>др.кампании</a:t>
            </a:r>
            <a:r>
              <a:rPr lang="ru-RU" dirty="0"/>
              <a:t>?</a:t>
            </a:r>
          </a:p>
          <a:p>
            <a:r>
              <a:rPr lang="ru-RU" dirty="0"/>
              <a:t>34.	Ведете ли вы базу клиентов?</a:t>
            </a:r>
          </a:p>
          <a:p>
            <a:r>
              <a:rPr lang="ru-RU" dirty="0"/>
              <a:t>35.	Как вы эту базу используете? Систематически ли анализируете?</a:t>
            </a:r>
          </a:p>
          <a:p>
            <a:r>
              <a:rPr lang="ru-RU" dirty="0"/>
              <a:t>36.	Вашим довольным клиентам есть где оставить отзыв? Используете ли Вы эти отзывы в дальнейшем?</a:t>
            </a:r>
          </a:p>
          <a:p>
            <a:r>
              <a:rPr lang="ru-RU" dirty="0"/>
              <a:t>37.	Есть ли у Вас карты клиентов?</a:t>
            </a:r>
          </a:p>
          <a:p>
            <a:r>
              <a:rPr lang="ru-RU" dirty="0"/>
              <a:t>38.	Как часто Вы контактируете с Вашими клиентами? </a:t>
            </a:r>
          </a:p>
          <a:p>
            <a:r>
              <a:rPr lang="ru-RU" dirty="0"/>
              <a:t>39.	Знаете ли Вы сколько стоит привлечение одного клиента? И если да, то вкладываете ли Вы регулярно нужную сумму в свою маркетинговую деятельность из расчета  привлечения нужного количества новых клиентов?</a:t>
            </a:r>
          </a:p>
          <a:p>
            <a:r>
              <a:rPr lang="ru-RU" dirty="0"/>
              <a:t>40.	Берете ли вы риски на себя? Работаете ли с гневным клиентом?</a:t>
            </a:r>
          </a:p>
          <a:p>
            <a:r>
              <a:rPr lang="ru-RU" dirty="0"/>
              <a:t>41.	Есть ли система стимулирования сбыта?</a:t>
            </a:r>
          </a:p>
          <a:p>
            <a:r>
              <a:rPr lang="ru-RU" dirty="0"/>
              <a:t>42.	Делаете ли Вы рассылку? Отслеживаете ли вы результаты? С какой целью?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50473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/>
              <a:t>Каналы коммуникации</a:t>
            </a:r>
            <a:endParaRPr lang="et-EE" altLang="et-EE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888705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Привлечь</a:t>
            </a:r>
            <a:r>
              <a:rPr lang="et-EE" dirty="0"/>
              <a:t/>
            </a:r>
            <a:br>
              <a:rPr lang="et-EE" dirty="0"/>
            </a:br>
            <a:r>
              <a:rPr lang="ru-RU" dirty="0"/>
              <a:t>Как рассказать о себе? Вопросы контента.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Пресловутая  </a:t>
            </a:r>
            <a:r>
              <a:rPr lang="et-EE" b="1" u="sng" dirty="0"/>
              <a:t>AIDA</a:t>
            </a:r>
            <a:r>
              <a:rPr lang="ru-RU" dirty="0"/>
              <a:t>.   </a:t>
            </a:r>
          </a:p>
          <a:p>
            <a:r>
              <a:rPr lang="ru-RU" dirty="0"/>
              <a:t>И она работает!  Но…   Мало кто в нее вникает и понимает.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24747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Формула коммуникации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dirty="0"/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/>
              <a:t>moroz.ee</a:t>
            </a:r>
            <a:endParaRPr lang="ru-RU" altLang="et-EE"/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E8D25DF-787F-4284-99E9-4BDD7824C376}" type="slidenum">
              <a:rPr lang="ru-RU" altLang="et-EE" smtClean="0"/>
              <a:pPr/>
              <a:t>24</a:t>
            </a:fld>
            <a:endParaRPr lang="ru-RU" altLang="et-EE"/>
          </a:p>
        </p:txBody>
      </p:sp>
    </p:spTree>
    <p:extLst>
      <p:ext uri="{BB962C8B-B14F-4D97-AF65-F5344CB8AC3E}">
        <p14:creationId xmlns:p14="http://schemas.microsoft.com/office/powerpoint/2010/main" val="1960903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z="3400"/>
              <a:t>AIDA </a:t>
            </a:r>
            <a:br>
              <a:rPr lang="et-EE" altLang="en-US" sz="3400"/>
            </a:br>
            <a:r>
              <a:rPr lang="et-EE" altLang="en-US" sz="3400"/>
              <a:t>(термин введен Э.Левисом в 1896г.).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t-EE" altLang="en-US"/>
          </a:p>
        </p:txBody>
      </p:sp>
      <p:pic>
        <p:nvPicPr>
          <p:cNvPr id="35844" name="Picture 4" descr="1-aida99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2276476"/>
            <a:ext cx="4346575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49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81382"/>
            <a:ext cx="7792844" cy="4351338"/>
          </a:xfrm>
        </p:spPr>
        <p:txBody>
          <a:bodyPr/>
          <a:lstStyle/>
          <a:p>
            <a:r>
              <a:rPr lang="ru-RU" dirty="0"/>
              <a:t>Внимание=картинка, музыка, звуки…</a:t>
            </a:r>
          </a:p>
          <a:p>
            <a:r>
              <a:rPr lang="ru-RU" dirty="0"/>
              <a:t>Интерес=важность=потребность=понимание</a:t>
            </a:r>
          </a:p>
          <a:p>
            <a:r>
              <a:rPr lang="ru-RU" dirty="0"/>
              <a:t>Желание=почему сейчас и у вас</a:t>
            </a:r>
          </a:p>
          <a:p>
            <a:r>
              <a:rPr lang="ru-RU" dirty="0"/>
              <a:t>Действие=куда звонить, бежать, что делать.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795" y="158525"/>
            <a:ext cx="4336522" cy="288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43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В рекламной коммуникации важно:</a:t>
            </a:r>
            <a:endParaRPr lang="et-EE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057400" y="1773238"/>
            <a:ext cx="8001000" cy="4267200"/>
          </a:xfrm>
        </p:spPr>
        <p:txBody>
          <a:bodyPr/>
          <a:lstStyle/>
          <a:p>
            <a:r>
              <a:rPr lang="ru-RU" altLang="et-EE"/>
              <a:t>Привлечь внимание</a:t>
            </a:r>
          </a:p>
          <a:p>
            <a:r>
              <a:rPr lang="ru-RU" altLang="et-EE"/>
              <a:t>Добиться понимания</a:t>
            </a:r>
          </a:p>
          <a:p>
            <a:r>
              <a:rPr lang="ru-RU" altLang="et-EE"/>
              <a:t>Вызвать желание</a:t>
            </a:r>
          </a:p>
          <a:p>
            <a:r>
              <a:rPr lang="ru-RU" altLang="et-EE"/>
              <a:t>Побудить к действию</a:t>
            </a:r>
          </a:p>
          <a:p>
            <a:endParaRPr lang="et-EE" altLang="et-EE"/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/>
              <a:t>moroz.ee</a:t>
            </a:r>
            <a:endParaRPr lang="ru-RU" altLang="et-EE"/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1E68871-0E93-415F-9E9B-6320A8E164CB}" type="slidenum">
              <a:rPr lang="ru-RU" altLang="et-EE" smtClean="0"/>
              <a:pPr/>
              <a:t>27</a:t>
            </a:fld>
            <a:endParaRPr lang="ru-RU" altLang="et-EE"/>
          </a:p>
        </p:txBody>
      </p:sp>
    </p:spTree>
    <p:extLst>
      <p:ext uri="{BB962C8B-B14F-4D97-AF65-F5344CB8AC3E}">
        <p14:creationId xmlns:p14="http://schemas.microsoft.com/office/powerpoint/2010/main" val="501735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/>
              <a:t>Роль творческой стратегии в рекламной коммуникации</a:t>
            </a:r>
            <a:endParaRPr lang="et-EE" altLang="et-EE"/>
          </a:p>
        </p:txBody>
      </p:sp>
      <p:pic>
        <p:nvPicPr>
          <p:cNvPr id="61443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4126" y="1752600"/>
            <a:ext cx="7134225" cy="4267200"/>
          </a:xfrm>
        </p:spPr>
      </p:pic>
    </p:spTree>
    <p:extLst>
      <p:ext uri="{BB962C8B-B14F-4D97-AF65-F5344CB8AC3E}">
        <p14:creationId xmlns:p14="http://schemas.microsoft.com/office/powerpoint/2010/main" val="2039757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981200" y="5157789"/>
            <a:ext cx="8229600" cy="968375"/>
          </a:xfrm>
        </p:spPr>
        <p:txBody>
          <a:bodyPr/>
          <a:lstStyle/>
          <a:p>
            <a:endParaRPr lang="et-EE" altLang="et-EE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/>
              <a:t>moroz.ee</a:t>
            </a:r>
            <a:endParaRPr lang="ru-RU" altLang="et-EE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3CAF8FC-0A68-4089-A523-B4DBE484A326}" type="slidenum">
              <a:rPr lang="ru-RU" altLang="et-EE" smtClean="0"/>
              <a:pPr/>
              <a:t>29</a:t>
            </a:fld>
            <a:endParaRPr lang="ru-RU" altLang="et-EE"/>
          </a:p>
        </p:txBody>
      </p:sp>
      <p:pic>
        <p:nvPicPr>
          <p:cNvPr id="3891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98" y="941205"/>
            <a:ext cx="7463146" cy="518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12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/>
              <a:t>Каналы продаж ( по И.Манну)</a:t>
            </a:r>
            <a:endParaRPr lang="et-EE" alt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dirty="0"/>
              <a:t>1</a:t>
            </a:r>
            <a:r>
              <a:rPr lang="et-EE" dirty="0"/>
              <a:t>4</a:t>
            </a:r>
            <a:r>
              <a:rPr lang="ru-RU" dirty="0"/>
              <a:t> каналов</a:t>
            </a:r>
            <a:r>
              <a:rPr lang="et-EE" dirty="0"/>
              <a:t>   </a:t>
            </a:r>
            <a:endParaRPr lang="ru-RU" dirty="0"/>
          </a:p>
          <a:p>
            <a:pPr marL="985837" lvl="1" indent="-514350">
              <a:buFont typeface="+mj-lt"/>
              <a:buAutoNum type="arabicPeriod"/>
              <a:defRPr/>
            </a:pPr>
            <a:r>
              <a:rPr lang="ru-RU" dirty="0"/>
              <a:t>Прямые</a:t>
            </a:r>
          </a:p>
          <a:p>
            <a:pPr marL="1382712" lvl="2" indent="-514350">
              <a:buFont typeface="+mj-lt"/>
              <a:buAutoNum type="arabicPeriod"/>
              <a:defRPr/>
            </a:pPr>
            <a:r>
              <a:rPr lang="ru-RU" dirty="0"/>
              <a:t>Агенты – МЛМ</a:t>
            </a:r>
          </a:p>
          <a:p>
            <a:pPr marL="1382712" lvl="2" indent="-514350">
              <a:buFont typeface="+mj-lt"/>
              <a:buAutoNum type="arabicPeriod"/>
              <a:defRPr/>
            </a:pPr>
            <a:r>
              <a:rPr lang="ru-RU" dirty="0"/>
              <a:t>Каталоги</a:t>
            </a:r>
          </a:p>
          <a:p>
            <a:pPr marL="1382712" lvl="2" indent="-514350">
              <a:buFont typeface="+mj-lt"/>
              <a:buAutoNum type="arabicPeriod"/>
              <a:defRPr/>
            </a:pPr>
            <a:r>
              <a:rPr lang="ru-RU" dirty="0"/>
              <a:t>Телевизор</a:t>
            </a:r>
          </a:p>
          <a:p>
            <a:pPr marL="1382712" lvl="2" indent="-514350">
              <a:buFont typeface="+mj-lt"/>
              <a:buAutoNum type="arabicPeriod"/>
              <a:defRPr/>
            </a:pPr>
            <a:r>
              <a:rPr lang="ru-RU" dirty="0"/>
              <a:t>По почте</a:t>
            </a:r>
          </a:p>
          <a:p>
            <a:pPr marL="1382712" lvl="2" indent="-514350">
              <a:buFont typeface="+mj-lt"/>
              <a:buAutoNum type="arabicPeriod"/>
              <a:defRPr/>
            </a:pPr>
            <a:r>
              <a:rPr lang="ru-RU" dirty="0"/>
              <a:t>Выездная торговля – ярмарки</a:t>
            </a:r>
          </a:p>
          <a:p>
            <a:pPr marL="1382712" lvl="2" indent="-514350">
              <a:buFont typeface="+mj-lt"/>
              <a:buAutoNum type="arabicPeriod"/>
              <a:defRPr/>
            </a:pPr>
            <a:r>
              <a:rPr lang="ru-RU" dirty="0"/>
              <a:t>Корпоративные продажи</a:t>
            </a:r>
          </a:p>
          <a:p>
            <a:pPr marL="1382712" lvl="2" indent="-514350">
              <a:buFont typeface="+mj-lt"/>
              <a:buAutoNum type="arabicPeriod"/>
              <a:defRPr/>
            </a:pPr>
            <a:r>
              <a:rPr lang="ru-RU" dirty="0" err="1"/>
              <a:t>Вендинг</a:t>
            </a:r>
            <a:endParaRPr lang="ru-RU" dirty="0"/>
          </a:p>
          <a:p>
            <a:pPr marL="1382712" lvl="2" indent="-514350">
              <a:buFont typeface="+mj-lt"/>
              <a:buAutoNum type="arabicPeriod"/>
              <a:defRPr/>
            </a:pPr>
            <a:r>
              <a:rPr lang="ru-RU" dirty="0"/>
              <a:t>Автоматы / терминалы</a:t>
            </a:r>
          </a:p>
          <a:p>
            <a:pPr lvl="2"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239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/>
              <a:t>moroz.ee</a:t>
            </a:r>
            <a:endParaRPr lang="ru-RU" altLang="et-EE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D3B2C24-37D9-4DCE-AA3F-F24F3272E30B}" type="slidenum">
              <a:rPr lang="ru-RU" altLang="et-EE" smtClean="0"/>
              <a:pPr/>
              <a:t>30</a:t>
            </a:fld>
            <a:endParaRPr lang="ru-RU" altLang="et-EE"/>
          </a:p>
        </p:txBody>
      </p:sp>
      <p:pic>
        <p:nvPicPr>
          <p:cNvPr id="5223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-22225"/>
            <a:ext cx="4894263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82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t-EE"/>
              <a:t>Как продавать дороже? Расскажите историю!</a:t>
            </a:r>
            <a:endParaRPr lang="et-EE" altLang="et-EE"/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2351088" y="4633913"/>
            <a:ext cx="7859712" cy="1492250"/>
          </a:xfrm>
        </p:spPr>
        <p:txBody>
          <a:bodyPr/>
          <a:lstStyle/>
          <a:p>
            <a:pPr eaLnBrk="1" hangingPunct="1"/>
            <a:r>
              <a:rPr lang="ru-RU" altLang="et-EE" sz="1600" dirty="0"/>
              <a:t>Роб Уокер и </a:t>
            </a:r>
            <a:r>
              <a:rPr lang="ru-RU" altLang="et-EE" sz="1600" dirty="0" err="1"/>
              <a:t>Джошуа</a:t>
            </a:r>
            <a:r>
              <a:rPr lang="ru-RU" altLang="et-EE" sz="1600" dirty="0"/>
              <a:t> </a:t>
            </a:r>
            <a:r>
              <a:rPr lang="ru-RU" altLang="et-EE" sz="1600" dirty="0" err="1"/>
              <a:t>Гленн</a:t>
            </a:r>
            <a:r>
              <a:rPr lang="ru-RU" altLang="et-EE" sz="1600" dirty="0"/>
              <a:t> провели интересный эксперимент. Они купили в магазине эконом-класса сотни безделушек по средней цене 1,25 </a:t>
            </a:r>
            <a:r>
              <a:rPr lang="ru-RU" altLang="et-EE" sz="1600" dirty="0" err="1"/>
              <a:t>долл</a:t>
            </a:r>
            <a:r>
              <a:rPr lang="ru-RU" altLang="et-EE" sz="1600" dirty="0"/>
              <a:t> и попросили 200 писателей к каждой безделушке написать рассказ.</a:t>
            </a:r>
          </a:p>
          <a:p>
            <a:pPr eaLnBrk="1" hangingPunct="1"/>
            <a:r>
              <a:rPr lang="ru-RU" altLang="et-EE" sz="1600" dirty="0"/>
              <a:t>Затем выставили товары на аукционе </a:t>
            </a:r>
            <a:r>
              <a:rPr lang="ru-RU" altLang="et-EE" sz="1600" dirty="0" err="1"/>
              <a:t>Ebay</a:t>
            </a:r>
            <a:r>
              <a:rPr lang="ru-RU" altLang="et-EE" sz="1600" dirty="0"/>
              <a:t>.</a:t>
            </a:r>
          </a:p>
          <a:p>
            <a:pPr eaLnBrk="1" hangingPunct="1"/>
            <a:r>
              <a:rPr lang="ru-RU" altLang="et-EE" sz="1600" dirty="0"/>
              <a:t>Значимые предметы были проданы за 8 тыс. долл. и принесли 2700% дохода.</a:t>
            </a:r>
            <a:endParaRPr lang="et-EE" altLang="et-EE" sz="1600" dirty="0"/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700213"/>
            <a:ext cx="70389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294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Продающая история(план):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 чего все начиналось</a:t>
            </a:r>
          </a:p>
          <a:p>
            <a:r>
              <a:rPr lang="ru-RU" dirty="0"/>
              <a:t>Кризис</a:t>
            </a:r>
          </a:p>
          <a:p>
            <a:r>
              <a:rPr lang="ru-RU" dirty="0"/>
              <a:t>Призыв</a:t>
            </a:r>
          </a:p>
          <a:p>
            <a:r>
              <a:rPr lang="ru-RU" dirty="0"/>
              <a:t>Отправление в путь</a:t>
            </a:r>
          </a:p>
          <a:p>
            <a:r>
              <a:rPr lang="ru-RU" dirty="0"/>
              <a:t>Сбор артефактов</a:t>
            </a:r>
          </a:p>
          <a:p>
            <a:r>
              <a:rPr lang="ru-RU" dirty="0"/>
              <a:t>Битва с драконом</a:t>
            </a:r>
          </a:p>
          <a:p>
            <a:r>
              <a:rPr lang="ru-RU" dirty="0"/>
              <a:t>Победа или поражение</a:t>
            </a:r>
          </a:p>
          <a:p>
            <a:r>
              <a:rPr lang="ru-RU" dirty="0"/>
              <a:t>Награда</a:t>
            </a:r>
          </a:p>
          <a:p>
            <a:r>
              <a:rPr lang="ru-RU" dirty="0"/>
              <a:t>Возвращение</a:t>
            </a:r>
          </a:p>
          <a:p>
            <a:r>
              <a:rPr lang="ru-RU" dirty="0"/>
              <a:t>Осознание и миссия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8207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 Где сообщать о себе, чтобы не очень дорого.</a:t>
            </a:r>
            <a:br>
              <a:rPr lang="ru-RU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Путь клиента.  Театр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12952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548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/>
              <a:t>2. Мобильный канал</a:t>
            </a:r>
            <a:endParaRPr lang="et-EE" altLang="et-EE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t-EE" dirty="0"/>
              <a:t>Мобильный офис – операторы связи</a:t>
            </a:r>
          </a:p>
          <a:p>
            <a:r>
              <a:rPr lang="ru-RU" altLang="et-EE" dirty="0"/>
              <a:t>Фургоны, грузовики</a:t>
            </a:r>
          </a:p>
          <a:p>
            <a:r>
              <a:rPr lang="ru-RU" altLang="et-EE" dirty="0"/>
              <a:t>В движении  - в самолёте , в автобусе…</a:t>
            </a:r>
          </a:p>
          <a:p>
            <a:r>
              <a:rPr lang="ru-RU" altLang="et-EE" dirty="0"/>
              <a:t>Выезд к клиенту</a:t>
            </a:r>
          </a:p>
          <a:p>
            <a:r>
              <a:rPr lang="ru-RU" altLang="et-EE" dirty="0"/>
              <a:t>Под заказ</a:t>
            </a:r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99294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/>
              <a:t>3. Интернет</a:t>
            </a:r>
            <a:endParaRPr lang="et-EE" altLang="et-EE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t-EE" dirty="0"/>
              <a:t>Сайт компании</a:t>
            </a:r>
          </a:p>
          <a:p>
            <a:r>
              <a:rPr lang="ru-RU" altLang="et-EE" dirty="0" err="1"/>
              <a:t>Соц.сети</a:t>
            </a:r>
            <a:endParaRPr lang="ru-RU" altLang="et-EE" dirty="0"/>
          </a:p>
          <a:p>
            <a:r>
              <a:rPr lang="ru-RU" altLang="et-EE" dirty="0"/>
              <a:t>Приложение на мобильный</a:t>
            </a:r>
          </a:p>
          <a:p>
            <a:r>
              <a:rPr lang="ru-RU" altLang="et-EE" dirty="0"/>
              <a:t>Другие площадки</a:t>
            </a:r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295682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/>
              <a:t>4. Собственная служба продаж</a:t>
            </a:r>
            <a:endParaRPr lang="et-EE" altLang="et-EE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t-EE"/>
              <a:t>5. Вынос</a:t>
            </a:r>
          </a:p>
          <a:p>
            <a:pPr lvl="1"/>
            <a:r>
              <a:rPr lang="ru-RU" altLang="et-EE"/>
              <a:t>Территориально</a:t>
            </a:r>
          </a:p>
          <a:p>
            <a:pPr lvl="2"/>
            <a:r>
              <a:rPr lang="ru-RU" altLang="et-EE"/>
              <a:t>Региональные менеджеры</a:t>
            </a:r>
          </a:p>
          <a:p>
            <a:pPr lvl="2"/>
            <a:r>
              <a:rPr lang="ru-RU" altLang="et-EE"/>
              <a:t>Региональные офисы</a:t>
            </a:r>
          </a:p>
          <a:p>
            <a:pPr lvl="2"/>
            <a:r>
              <a:rPr lang="ru-RU" altLang="et-EE"/>
              <a:t>Представительства</a:t>
            </a:r>
          </a:p>
          <a:p>
            <a:pPr lvl="2"/>
            <a:endParaRPr lang="ru-RU" altLang="et-EE"/>
          </a:p>
          <a:p>
            <a:pPr lvl="2"/>
            <a:r>
              <a:rPr lang="ru-RU" altLang="et-EE"/>
              <a:t>Престиж</a:t>
            </a:r>
          </a:p>
          <a:p>
            <a:pPr lvl="3"/>
            <a:r>
              <a:rPr lang="ru-RU" altLang="et-EE"/>
              <a:t>Фирменный магазин</a:t>
            </a:r>
          </a:p>
          <a:p>
            <a:pPr lvl="3"/>
            <a:r>
              <a:rPr lang="ru-RU" altLang="et-EE"/>
              <a:t>Флагманский магазин</a:t>
            </a:r>
          </a:p>
        </p:txBody>
      </p:sp>
    </p:spTree>
    <p:extLst>
      <p:ext uri="{BB962C8B-B14F-4D97-AF65-F5344CB8AC3E}">
        <p14:creationId xmlns:p14="http://schemas.microsoft.com/office/powerpoint/2010/main" val="301620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dirty="0"/>
              <a:t>6. « Водопои»</a:t>
            </a:r>
            <a:br>
              <a:rPr lang="ru-RU" altLang="et-EE" dirty="0"/>
            </a:br>
            <a:r>
              <a:rPr lang="ru-RU" altLang="et-EE" dirty="0"/>
              <a:t> (места скопления ЦА… </a:t>
            </a:r>
            <a:r>
              <a:rPr lang="ru-RU" altLang="et-EE" sz="1600" dirty="0"/>
              <a:t>( вокзалы, аэропорты</a:t>
            </a:r>
            <a:r>
              <a:rPr lang="et-EE" altLang="et-EE" sz="1600" dirty="0"/>
              <a:t>, </a:t>
            </a:r>
            <a:r>
              <a:rPr lang="ru-RU" altLang="et-EE" sz="1600" dirty="0"/>
              <a:t>рынки, супермаркеты…)</a:t>
            </a:r>
            <a:r>
              <a:rPr lang="ru-RU" altLang="et-EE" dirty="0"/>
              <a:t>)</a:t>
            </a:r>
            <a:endParaRPr lang="et-EE" alt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sz="3600" dirty="0"/>
              <a:t>7. Мероприятия</a:t>
            </a:r>
          </a:p>
          <a:p>
            <a:pPr lvl="1">
              <a:defRPr/>
            </a:pPr>
            <a:r>
              <a:rPr lang="ru-RU" dirty="0"/>
              <a:t>Выставки </a:t>
            </a:r>
          </a:p>
          <a:p>
            <a:pPr lvl="1">
              <a:defRPr/>
            </a:pPr>
            <a:r>
              <a:rPr lang="ru-RU" dirty="0"/>
              <a:t>форумы..</a:t>
            </a:r>
          </a:p>
          <a:p>
            <a:pPr lvl="1">
              <a:defRPr/>
            </a:pPr>
            <a:endParaRPr lang="ru-RU" dirty="0"/>
          </a:p>
          <a:p>
            <a:pPr marL="471487" lvl="1" indent="0">
              <a:buNone/>
              <a:defRPr/>
            </a:pPr>
            <a:endParaRPr lang="ru-RU" dirty="0"/>
          </a:p>
          <a:p>
            <a:pPr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0264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/>
              <a:t>8. Бизнес партнёры</a:t>
            </a:r>
            <a:endParaRPr lang="et-EE" alt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Дистрибьютеры</a:t>
            </a:r>
          </a:p>
          <a:p>
            <a:pPr lvl="1">
              <a:defRPr/>
            </a:pPr>
            <a:r>
              <a:rPr lang="ru-RU" dirty="0"/>
              <a:t>Собственный </a:t>
            </a:r>
          </a:p>
          <a:p>
            <a:pPr lvl="1">
              <a:defRPr/>
            </a:pPr>
            <a:r>
              <a:rPr lang="ru-RU" dirty="0"/>
              <a:t>Эксклюзивный</a:t>
            </a:r>
          </a:p>
          <a:p>
            <a:pPr lvl="1">
              <a:defRPr/>
            </a:pPr>
            <a:r>
              <a:rPr lang="ru-RU" dirty="0"/>
              <a:t>Независимый</a:t>
            </a:r>
          </a:p>
          <a:p>
            <a:pPr lvl="1">
              <a:defRPr/>
            </a:pPr>
            <a:endParaRPr lang="ru-RU" dirty="0"/>
          </a:p>
          <a:p>
            <a:pPr marL="471487" lvl="1" indent="0">
              <a:buNone/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55018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t-EE" dirty="0"/>
              <a:t>9 Ритейл</a:t>
            </a:r>
          </a:p>
          <a:p>
            <a:pPr marL="0" indent="0">
              <a:buNone/>
            </a:pPr>
            <a:r>
              <a:rPr lang="ru-RU" altLang="et-EE" dirty="0"/>
              <a:t>10 Сети</a:t>
            </a:r>
          </a:p>
          <a:p>
            <a:pPr marL="0" indent="0">
              <a:buNone/>
            </a:pPr>
            <a:r>
              <a:rPr lang="ru-RU" altLang="et-EE" dirty="0"/>
              <a:t>11Франчайзинг</a:t>
            </a:r>
          </a:p>
          <a:p>
            <a:pPr marL="0" indent="0">
              <a:buNone/>
            </a:pPr>
            <a:r>
              <a:rPr lang="ru-RU" altLang="et-EE" dirty="0"/>
              <a:t>12 Альянсы/</a:t>
            </a:r>
            <a:r>
              <a:rPr lang="ru-RU" altLang="et-EE" dirty="0" err="1"/>
              <a:t>Коллаборация</a:t>
            </a:r>
            <a:endParaRPr lang="ru-RU" altLang="et-EE" dirty="0"/>
          </a:p>
          <a:p>
            <a:pPr marL="0" indent="0">
              <a:buNone/>
            </a:pPr>
            <a:r>
              <a:rPr lang="ru-RU" altLang="et-EE" dirty="0"/>
              <a:t>13 Аутсорсинг продаж</a:t>
            </a:r>
          </a:p>
          <a:p>
            <a:pPr marL="0" indent="0">
              <a:buNone/>
            </a:pPr>
            <a:r>
              <a:rPr lang="ru-RU" altLang="et-EE" dirty="0"/>
              <a:t>14 Партнёрские программы</a:t>
            </a:r>
          </a:p>
          <a:p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947730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1219</Words>
  <Application>Microsoft Office PowerPoint</Application>
  <PresentationFormat>Widescreen</PresentationFormat>
  <Paragraphs>211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Glober Book</vt:lpstr>
      <vt:lpstr>Glober Heavy</vt:lpstr>
      <vt:lpstr>Glober Regular</vt:lpstr>
      <vt:lpstr>Helvetica</vt:lpstr>
      <vt:lpstr>Speak-Bold</vt:lpstr>
      <vt:lpstr>Verdana</vt:lpstr>
      <vt:lpstr>Office'i kujundus</vt:lpstr>
      <vt:lpstr>Tootearendus ja turundus</vt:lpstr>
      <vt:lpstr>PLACE </vt:lpstr>
      <vt:lpstr>Каналы продаж ( по И.Манну)</vt:lpstr>
      <vt:lpstr>2. Мобильный канал</vt:lpstr>
      <vt:lpstr>3. Интернет</vt:lpstr>
      <vt:lpstr>4. Собственная служба продаж</vt:lpstr>
      <vt:lpstr>6. « Водопои»  (места скопления ЦА… ( вокзалы, аэропорты, рынки, супермаркеты…))</vt:lpstr>
      <vt:lpstr>8. Бизнес партнёры</vt:lpstr>
      <vt:lpstr>PowerPoint Presentation</vt:lpstr>
      <vt:lpstr>Никогда не говори никогда Carvana продаёт автомобили с помощью торгового автомата</vt:lpstr>
      <vt:lpstr>Самый простой способ поднять продажи- мотивация </vt:lpstr>
      <vt:lpstr>Путь клиента</vt:lpstr>
      <vt:lpstr>PowerPoint Presentation</vt:lpstr>
      <vt:lpstr>PowerPoint Presentation</vt:lpstr>
      <vt:lpstr>ПОЙДЕМ В ТЕАТР!</vt:lpstr>
      <vt:lpstr>PowerPoint Presentation</vt:lpstr>
      <vt:lpstr>PowerPoint Presentation</vt:lpstr>
      <vt:lpstr>PowerPoint Presentation</vt:lpstr>
      <vt:lpstr>Коммуникация и коммуникационные каналы</vt:lpstr>
      <vt:lpstr>PROMOTION Привлечь – сделать компанию и товар заметным и интересным для клиентов </vt:lpstr>
      <vt:lpstr>Удержать – стимулировать повторные покупки </vt:lpstr>
      <vt:lpstr>Каналы коммуникации</vt:lpstr>
      <vt:lpstr>Привлечь Как рассказать о себе? Вопросы контента.</vt:lpstr>
      <vt:lpstr>Формула коммуникации </vt:lpstr>
      <vt:lpstr>AIDA  (термин введен Э.Левисом в 1896г.). </vt:lpstr>
      <vt:lpstr>AIDA</vt:lpstr>
      <vt:lpstr>В рекламной коммуникации важно:</vt:lpstr>
      <vt:lpstr>Роль творческой стратегии в рекламной коммуникации</vt:lpstr>
      <vt:lpstr>PowerPoint Presentation</vt:lpstr>
      <vt:lpstr>PowerPoint Presentation</vt:lpstr>
      <vt:lpstr>Как продавать дороже? Расскажите историю!</vt:lpstr>
      <vt:lpstr>Продающая история(план): </vt:lpstr>
      <vt:lpstr>4. Где сообщать о себе, чтобы не очень дорого.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Tootearendus ja turundus</dc:title>
  <dc:creator>moroz</dc:creator>
  <cp:lastModifiedBy>moroz</cp:lastModifiedBy>
  <cp:revision>4</cp:revision>
  <dcterms:created xsi:type="dcterms:W3CDTF">2022-03-18T15:00:19Z</dcterms:created>
  <dcterms:modified xsi:type="dcterms:W3CDTF">2022-03-18T15:11:07Z</dcterms:modified>
</cp:coreProperties>
</file>